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636" r:id="rId2"/>
    <p:sldId id="634" r:id="rId3"/>
    <p:sldId id="548" r:id="rId4"/>
    <p:sldId id="480" r:id="rId5"/>
    <p:sldId id="614" r:id="rId6"/>
    <p:sldId id="551" r:id="rId7"/>
    <p:sldId id="615" r:id="rId8"/>
    <p:sldId id="616" r:id="rId9"/>
    <p:sldId id="617" r:id="rId10"/>
    <p:sldId id="618" r:id="rId11"/>
    <p:sldId id="621" r:id="rId12"/>
    <p:sldId id="622" r:id="rId13"/>
    <p:sldId id="623" r:id="rId14"/>
    <p:sldId id="624" r:id="rId15"/>
    <p:sldId id="620" r:id="rId16"/>
    <p:sldId id="625" r:id="rId17"/>
    <p:sldId id="626" r:id="rId18"/>
    <p:sldId id="619" r:id="rId19"/>
    <p:sldId id="627" r:id="rId20"/>
    <p:sldId id="628" r:id="rId21"/>
    <p:sldId id="597" r:id="rId22"/>
    <p:sldId id="629" r:id="rId23"/>
    <p:sldId id="630" r:id="rId24"/>
    <p:sldId id="575" r:id="rId25"/>
    <p:sldId id="632" r:id="rId26"/>
    <p:sldId id="631" r:id="rId27"/>
    <p:sldId id="633" r:id="rId28"/>
    <p:sldId id="579" r:id="rId29"/>
    <p:sldId id="580" r:id="rId30"/>
    <p:sldId id="508" r:id="rId31"/>
    <p:sldId id="445" r:id="rId32"/>
    <p:sldId id="473" r:id="rId33"/>
    <p:sldId id="45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CC00"/>
    <a:srgbClr val="0000CC"/>
    <a:srgbClr val="009900"/>
    <a:srgbClr val="FFFF99"/>
    <a:srgbClr val="33CC33"/>
    <a:srgbClr val="FF3399"/>
    <a:srgbClr val="0080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88810" autoAdjust="0"/>
  </p:normalViewPr>
  <p:slideViewPr>
    <p:cSldViewPr>
      <p:cViewPr varScale="1">
        <p:scale>
          <a:sx n="85" d="100"/>
          <a:sy n="85" d="100"/>
        </p:scale>
        <p:origin x="104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9/19/2021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Thảo</a:t>
            </a:r>
            <a:r>
              <a:rPr lang="en-US" baseline="0"/>
              <a:t> </a:t>
            </a:r>
            <a:r>
              <a:rPr lang="en-US"/>
              <a:t>uận</a:t>
            </a:r>
            <a:r>
              <a:rPr lang="en-US" baseline="0"/>
              <a:t> nhóm 4</a:t>
            </a:r>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16</a:t>
            </a:fld>
            <a:endParaRPr lang="en-US"/>
          </a:p>
        </p:txBody>
      </p:sp>
    </p:spTree>
    <p:extLst>
      <p:ext uri="{BB962C8B-B14F-4D97-AF65-F5344CB8AC3E}">
        <p14:creationId xmlns:p14="http://schemas.microsoft.com/office/powerpoint/2010/main" val="126873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28</a:t>
            </a:fld>
            <a:endParaRPr lang="en-US"/>
          </a:p>
        </p:txBody>
      </p:sp>
    </p:spTree>
    <p:extLst>
      <p:ext uri="{BB962C8B-B14F-4D97-AF65-F5344CB8AC3E}">
        <p14:creationId xmlns:p14="http://schemas.microsoft.com/office/powerpoint/2010/main" val="32181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29</a:t>
            </a:fld>
            <a:endParaRPr lang="en-US"/>
          </a:p>
        </p:txBody>
      </p:sp>
    </p:spTree>
    <p:extLst>
      <p:ext uri="{BB962C8B-B14F-4D97-AF65-F5344CB8AC3E}">
        <p14:creationId xmlns:p14="http://schemas.microsoft.com/office/powerpoint/2010/main" val="32181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pPr/>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pPr/>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9/19/2021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1] Hình Background Powerpoint Đẹp Nhất 2020">
            <a:extLst>
              <a:ext uri="{FF2B5EF4-FFF2-40B4-BE49-F238E27FC236}">
                <a16:creationId xmlns:a16="http://schemas.microsoft.com/office/drawing/2014/main" id="{F05D6C3D-EAD7-4B08-9B24-23B689974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3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0">
            <a:extLst>
              <a:ext uri="{FF2B5EF4-FFF2-40B4-BE49-F238E27FC236}">
                <a16:creationId xmlns:a16="http://schemas.microsoft.com/office/drawing/2014/main" id="{E3B5F9FC-DC77-4183-9C68-406D37D43AB9}"/>
              </a:ext>
            </a:extLst>
          </p:cNvPr>
          <p:cNvSpPr>
            <a:spLocks noChangeArrowheads="1" noChangeShapeType="1" noTextEdit="1"/>
          </p:cNvSpPr>
          <p:nvPr/>
        </p:nvSpPr>
        <p:spPr bwMode="auto">
          <a:xfrm>
            <a:off x="3352800" y="742950"/>
            <a:ext cx="4648200" cy="628650"/>
          </a:xfrm>
          <a:prstGeom prst="rect">
            <a:avLst/>
          </a:prstGeom>
        </p:spPr>
        <p:txBody>
          <a:bodyPr wrap="none" fromWordArt="1">
            <a:prstTxWarp prst="textPlain">
              <a:avLst>
                <a:gd name="adj" fmla="val 50000"/>
              </a:avLst>
            </a:prstTxWarp>
          </a:bodyPr>
          <a:lstStyle/>
          <a:p>
            <a:pPr algn="ct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Lịch sử</a:t>
            </a: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 name="WordArt 21">
            <a:extLst>
              <a:ext uri="{FF2B5EF4-FFF2-40B4-BE49-F238E27FC236}">
                <a16:creationId xmlns:a16="http://schemas.microsoft.com/office/drawing/2014/main" id="{8F6143D5-7ED3-4ABF-9431-C7D2ABEEBED0}"/>
              </a:ext>
            </a:extLst>
          </p:cNvPr>
          <p:cNvSpPr>
            <a:spLocks noChangeArrowheads="1" noChangeShapeType="1" noTextEdit="1"/>
          </p:cNvSpPr>
          <p:nvPr/>
        </p:nvSpPr>
        <p:spPr bwMode="auto">
          <a:xfrm>
            <a:off x="1524000" y="1885950"/>
            <a:ext cx="6629400" cy="263772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Bình</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nguyên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soái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Trương Định</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p:txBody>
      </p:sp>
    </p:spTree>
    <p:extLst>
      <p:ext uri="{BB962C8B-B14F-4D97-AF65-F5344CB8AC3E}">
        <p14:creationId xmlns:p14="http://schemas.microsoft.com/office/powerpoint/2010/main" val="6614156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2266950"/>
            <a:ext cx="8915399" cy="1915204"/>
          </a:xfrm>
          <a:prstGeom prst="rect">
            <a:avLst/>
          </a:prstGeom>
        </p:spPr>
        <p:txBody>
          <a:bodyPr wrap="square">
            <a:spAutoFit/>
          </a:bodyPr>
          <a:lstStyle/>
          <a:p>
            <a:pPr algn="ctr">
              <a:lnSpc>
                <a:spcPct val="150000"/>
              </a:lnSpc>
            </a:pPr>
            <a:r>
              <a:rPr lang="en-US" sz="4200" b="1">
                <a:solidFill>
                  <a:srgbClr val="FF0000"/>
                </a:solidFill>
                <a:latin typeface="Times New Roman" pitchFamily="18" charset="0"/>
                <a:ea typeface="HP001 5H" pitchFamily="34" charset="-127"/>
                <a:cs typeface="Times New Roman" pitchFamily="18" charset="0"/>
              </a:rPr>
              <a:t>Trương Định kiên quyết cùng nhân dân chống quân xâm lược.</a:t>
            </a:r>
          </a:p>
        </p:txBody>
      </p:sp>
    </p:spTree>
    <p:extLst>
      <p:ext uri="{BB962C8B-B14F-4D97-AF65-F5344CB8AC3E}">
        <p14:creationId xmlns:p14="http://schemas.microsoft.com/office/powerpoint/2010/main" val="79469797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1481175"/>
          </a:xfrm>
          <a:prstGeom prst="rect">
            <a:avLst/>
          </a:prstGeom>
          <a:noFill/>
        </p:spPr>
        <p:txBody>
          <a:bodyPr wrap="square" rtlCol="0">
            <a:spAutoFit/>
          </a:bodyPr>
          <a:lstStyle/>
          <a:p>
            <a:pPr algn="just">
              <a:lnSpc>
                <a:spcPct val="150000"/>
              </a:lnSpc>
            </a:pPr>
            <a:r>
              <a:rPr lang="en-US" sz="3200" b="1">
                <a:solidFill>
                  <a:srgbClr val="FF0000"/>
                </a:solidFill>
                <a:latin typeface="Times New Roman" pitchFamily="18" charset="0"/>
                <a:ea typeface="HP001 5H" pitchFamily="34" charset="-127"/>
                <a:cs typeface="Times New Roman" pitchFamily="18" charset="0"/>
              </a:rPr>
              <a:t>2. Trương Định kiên quyết cùng nhân dân chống quân xâm lược.</a:t>
            </a:r>
          </a:p>
        </p:txBody>
      </p:sp>
      <p:sp>
        <p:nvSpPr>
          <p:cNvPr id="6" name="TextBox 5"/>
          <p:cNvSpPr txBox="1"/>
          <p:nvPr/>
        </p:nvSpPr>
        <p:spPr>
          <a:xfrm>
            <a:off x="152400" y="1497201"/>
            <a:ext cx="8763000" cy="2640595"/>
          </a:xfrm>
          <a:prstGeom prst="rect">
            <a:avLst/>
          </a:prstGeom>
          <a:noFill/>
        </p:spPr>
        <p:txBody>
          <a:bodyPr wrap="square" rtlCol="0">
            <a:spAutoFit/>
          </a:bodyPr>
          <a:lstStyle/>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Năm 1862, sự kiện gì xảy ra ? </a:t>
            </a:r>
          </a:p>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Triều đình nhà Nguyễn có thái độ như thế nào trước cuộc xâm lược của thực dân Pháp ? </a:t>
            </a:r>
          </a:p>
        </p:txBody>
      </p:sp>
    </p:spTree>
    <p:extLst>
      <p:ext uri="{BB962C8B-B14F-4D97-AF65-F5344CB8AC3E}">
        <p14:creationId xmlns:p14="http://schemas.microsoft.com/office/powerpoint/2010/main" val="325859326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1481175"/>
          </a:xfrm>
          <a:prstGeom prst="rect">
            <a:avLst/>
          </a:prstGeom>
          <a:noFill/>
        </p:spPr>
        <p:txBody>
          <a:bodyPr wrap="square" rtlCol="0">
            <a:spAutoFit/>
          </a:bodyPr>
          <a:lstStyle/>
          <a:p>
            <a:pPr algn="just">
              <a:lnSpc>
                <a:spcPct val="150000"/>
              </a:lnSpc>
            </a:pPr>
            <a:r>
              <a:rPr lang="en-US" sz="3200" b="1" u="sng">
                <a:solidFill>
                  <a:srgbClr val="0000CC"/>
                </a:solidFill>
                <a:latin typeface="Times New Roman" pitchFamily="18" charset="0"/>
                <a:ea typeface="HP001 5H" pitchFamily="34" charset="-127"/>
                <a:cs typeface="Times New Roman" pitchFamily="18" charset="0"/>
              </a:rPr>
              <a:t>II. Trương Định kiên quyết cùng nhân dân chống quân xâm lược.</a:t>
            </a:r>
          </a:p>
        </p:txBody>
      </p:sp>
      <p:sp>
        <p:nvSpPr>
          <p:cNvPr id="6" name="TextBox 5"/>
          <p:cNvSpPr txBox="1"/>
          <p:nvPr/>
        </p:nvSpPr>
        <p:spPr>
          <a:xfrm>
            <a:off x="152400" y="1497201"/>
            <a:ext cx="8763000" cy="2640595"/>
          </a:xfrm>
          <a:prstGeom prst="rect">
            <a:avLst/>
          </a:prstGeom>
          <a:noFill/>
        </p:spPr>
        <p:txBody>
          <a:bodyPr wrap="square" rtlCol="0">
            <a:spAutoFit/>
          </a:bodyPr>
          <a:lstStyle/>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Năm 1862, triều đình nhà Nguyễn lại ban lệnh xuống buộc Trương Định phải </a:t>
            </a:r>
            <a:r>
              <a:rPr lang="en-US" sz="3400" b="1">
                <a:solidFill>
                  <a:srgbClr val="FF0000"/>
                </a:solidFill>
                <a:latin typeface="Times New Roman" pitchFamily="18" charset="0"/>
                <a:cs typeface="Times New Roman" pitchFamily="18" charset="0"/>
              </a:rPr>
              <a:t>giải tán nghĩa quân </a:t>
            </a:r>
            <a:r>
              <a:rPr lang="en-US" sz="3400">
                <a:latin typeface="Times New Roman" pitchFamily="18" charset="0"/>
                <a:cs typeface="Times New Roman" pitchFamily="18" charset="0"/>
              </a:rPr>
              <a:t>và đi nhận chức ở An Giang.</a:t>
            </a:r>
          </a:p>
        </p:txBody>
      </p:sp>
    </p:spTree>
    <p:extLst>
      <p:ext uri="{BB962C8B-B14F-4D97-AF65-F5344CB8AC3E}">
        <p14:creationId xmlns:p14="http://schemas.microsoft.com/office/powerpoint/2010/main" val="42036765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1481175"/>
          </a:xfrm>
          <a:prstGeom prst="rect">
            <a:avLst/>
          </a:prstGeom>
          <a:noFill/>
        </p:spPr>
        <p:txBody>
          <a:bodyPr wrap="square" rtlCol="0">
            <a:spAutoFit/>
          </a:bodyPr>
          <a:lstStyle/>
          <a:p>
            <a:pPr algn="just">
              <a:lnSpc>
                <a:spcPct val="150000"/>
              </a:lnSpc>
            </a:pPr>
            <a:r>
              <a:rPr lang="en-US" sz="3200" b="1" u="sng">
                <a:solidFill>
                  <a:srgbClr val="FF0000"/>
                </a:solidFill>
                <a:latin typeface="Times New Roman" pitchFamily="18" charset="0"/>
                <a:ea typeface="HP001 5H" pitchFamily="34" charset="-127"/>
                <a:cs typeface="Times New Roman" pitchFamily="18" charset="0"/>
              </a:rPr>
              <a:t>II. Trương Định kiên quyết cùng nhân dân chống quân xâm lược.</a:t>
            </a:r>
          </a:p>
        </p:txBody>
      </p:sp>
      <p:sp>
        <p:nvSpPr>
          <p:cNvPr id="6" name="TextBox 5"/>
          <p:cNvSpPr txBox="1"/>
          <p:nvPr/>
        </p:nvSpPr>
        <p:spPr>
          <a:xfrm>
            <a:off x="152400" y="1497201"/>
            <a:ext cx="8763000" cy="1751120"/>
          </a:xfrm>
          <a:prstGeom prst="rect">
            <a:avLst/>
          </a:prstGeom>
          <a:noFill/>
        </p:spPr>
        <p:txBody>
          <a:bodyPr wrap="square" rtlCol="0">
            <a:spAutoFit/>
          </a:bodyPr>
          <a:lstStyle/>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Triều đình nhà Nguyễn có thái độ như thế nào trước cuộc xâm lược của thực dân Pháp ? </a:t>
            </a:r>
          </a:p>
        </p:txBody>
      </p:sp>
      <p:sp>
        <p:nvSpPr>
          <p:cNvPr id="7" name="TextBox 6"/>
          <p:cNvSpPr txBox="1"/>
          <p:nvPr/>
        </p:nvSpPr>
        <p:spPr>
          <a:xfrm>
            <a:off x="152400" y="1581150"/>
            <a:ext cx="8763000" cy="2352824"/>
          </a:xfrm>
          <a:prstGeom prst="rect">
            <a:avLst/>
          </a:prstGeom>
          <a:noFill/>
        </p:spPr>
        <p:txBody>
          <a:bodyPr wrap="square" rtlCol="0">
            <a:spAutoFit/>
          </a:bodyPr>
          <a:lstStyle/>
          <a:p>
            <a:pPr algn="just">
              <a:lnSpc>
                <a:spcPct val="15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Triều đình nhà Nguyễn nhượng bộ, nhường 3 tỉnh miền Đông Nam Kì cho Pháp, không kiên quyết chiến đấu bảo vệ đất nước.</a:t>
            </a:r>
          </a:p>
        </p:txBody>
      </p:sp>
    </p:spTree>
    <p:extLst>
      <p:ext uri="{BB962C8B-B14F-4D97-AF65-F5344CB8AC3E}">
        <p14:creationId xmlns:p14="http://schemas.microsoft.com/office/powerpoint/2010/main" val="192494329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reeform 2"/>
          <p:cNvSpPr/>
          <p:nvPr/>
        </p:nvSpPr>
        <p:spPr>
          <a:xfrm>
            <a:off x="4611183" y="646893"/>
            <a:ext cx="1795646" cy="1870788"/>
          </a:xfrm>
          <a:custGeom>
            <a:avLst/>
            <a:gdLst>
              <a:gd name="connsiteX0" fmla="*/ 49882 w 1795646"/>
              <a:gd name="connsiteY0" fmla="*/ 30001 h 1870788"/>
              <a:gd name="connsiteX1" fmla="*/ 49882 w 1795646"/>
              <a:gd name="connsiteY1" fmla="*/ 83439 h 1870788"/>
              <a:gd name="connsiteX2" fmla="*/ 49882 w 1795646"/>
              <a:gd name="connsiteY2" fmla="*/ 119065 h 1870788"/>
              <a:gd name="connsiteX3" fmla="*/ 103321 w 1795646"/>
              <a:gd name="connsiteY3" fmla="*/ 225943 h 1870788"/>
              <a:gd name="connsiteX4" fmla="*/ 67695 w 1795646"/>
              <a:gd name="connsiteY4" fmla="*/ 267507 h 1870788"/>
              <a:gd name="connsiteX5" fmla="*/ 2381 w 1795646"/>
              <a:gd name="connsiteY5" fmla="*/ 332821 h 1870788"/>
              <a:gd name="connsiteX6" fmla="*/ 14256 w 1795646"/>
              <a:gd name="connsiteY6" fmla="*/ 451575 h 1870788"/>
              <a:gd name="connsiteX7" fmla="*/ 14256 w 1795646"/>
              <a:gd name="connsiteY7" fmla="*/ 594078 h 1870788"/>
              <a:gd name="connsiteX8" fmla="*/ 103321 w 1795646"/>
              <a:gd name="connsiteY8" fmla="*/ 629704 h 1870788"/>
              <a:gd name="connsiteX9" fmla="*/ 180511 w 1795646"/>
              <a:gd name="connsiteY9" fmla="*/ 754395 h 1870788"/>
              <a:gd name="connsiteX10" fmla="*/ 233949 w 1795646"/>
              <a:gd name="connsiteY10" fmla="*/ 801897 h 1870788"/>
              <a:gd name="connsiteX11" fmla="*/ 263638 w 1795646"/>
              <a:gd name="connsiteY11" fmla="*/ 908775 h 1870788"/>
              <a:gd name="connsiteX12" fmla="*/ 305201 w 1795646"/>
              <a:gd name="connsiteY12" fmla="*/ 991902 h 1870788"/>
              <a:gd name="connsiteX13" fmla="*/ 376453 w 1795646"/>
              <a:gd name="connsiteY13" fmla="*/ 1080967 h 1870788"/>
              <a:gd name="connsiteX14" fmla="*/ 429892 w 1795646"/>
              <a:gd name="connsiteY14" fmla="*/ 1152219 h 1870788"/>
              <a:gd name="connsiteX15" fmla="*/ 459581 w 1795646"/>
              <a:gd name="connsiteY15" fmla="*/ 1205658 h 1870788"/>
              <a:gd name="connsiteX16" fmla="*/ 447705 w 1795646"/>
              <a:gd name="connsiteY16" fmla="*/ 1247221 h 1870788"/>
              <a:gd name="connsiteX17" fmla="*/ 459581 w 1795646"/>
              <a:gd name="connsiteY17" fmla="*/ 1312536 h 1870788"/>
              <a:gd name="connsiteX18" fmla="*/ 501144 w 1795646"/>
              <a:gd name="connsiteY18" fmla="*/ 1276910 h 1870788"/>
              <a:gd name="connsiteX19" fmla="*/ 507082 w 1795646"/>
              <a:gd name="connsiteY19" fmla="*/ 1342224 h 1870788"/>
              <a:gd name="connsiteX20" fmla="*/ 613960 w 1795646"/>
              <a:gd name="connsiteY20" fmla="*/ 1472852 h 1870788"/>
              <a:gd name="connsiteX21" fmla="*/ 720838 w 1795646"/>
              <a:gd name="connsiteY21" fmla="*/ 1460977 h 1870788"/>
              <a:gd name="connsiteX22" fmla="*/ 774277 w 1795646"/>
              <a:gd name="connsiteY22" fmla="*/ 1532229 h 1870788"/>
              <a:gd name="connsiteX23" fmla="*/ 809903 w 1795646"/>
              <a:gd name="connsiteY23" fmla="*/ 1633169 h 1870788"/>
              <a:gd name="connsiteX24" fmla="*/ 869279 w 1795646"/>
              <a:gd name="connsiteY24" fmla="*/ 1722234 h 1870788"/>
              <a:gd name="connsiteX25" fmla="*/ 916781 w 1795646"/>
              <a:gd name="connsiteY25" fmla="*/ 1668795 h 1870788"/>
              <a:gd name="connsiteX26" fmla="*/ 1005846 w 1795646"/>
              <a:gd name="connsiteY26" fmla="*/ 1763798 h 1870788"/>
              <a:gd name="connsiteX27" fmla="*/ 1029596 w 1795646"/>
              <a:gd name="connsiteY27" fmla="*/ 1799424 h 1870788"/>
              <a:gd name="connsiteX28" fmla="*/ 1017721 w 1795646"/>
              <a:gd name="connsiteY28" fmla="*/ 1870676 h 1870788"/>
              <a:gd name="connsiteX29" fmla="*/ 1148349 w 1795646"/>
              <a:gd name="connsiteY29" fmla="*/ 1781611 h 1870788"/>
              <a:gd name="connsiteX30" fmla="*/ 1278978 w 1795646"/>
              <a:gd name="connsiteY30" fmla="*/ 1787549 h 1870788"/>
              <a:gd name="connsiteX31" fmla="*/ 1486796 w 1795646"/>
              <a:gd name="connsiteY31" fmla="*/ 1704421 h 1870788"/>
              <a:gd name="connsiteX32" fmla="*/ 1676801 w 1795646"/>
              <a:gd name="connsiteY32" fmla="*/ 1650982 h 1870788"/>
              <a:gd name="connsiteX33" fmla="*/ 1795555 w 1795646"/>
              <a:gd name="connsiteY33" fmla="*/ 1514416 h 1870788"/>
              <a:gd name="connsiteX34" fmla="*/ 1658988 w 1795646"/>
              <a:gd name="connsiteY34" fmla="*/ 1270972 h 1870788"/>
              <a:gd name="connsiteX35" fmla="*/ 1617425 w 1795646"/>
              <a:gd name="connsiteY35" fmla="*/ 1217533 h 1870788"/>
              <a:gd name="connsiteX36" fmla="*/ 1658988 w 1795646"/>
              <a:gd name="connsiteY36" fmla="*/ 1098780 h 1870788"/>
              <a:gd name="connsiteX37" fmla="*/ 1635238 w 1795646"/>
              <a:gd name="connsiteY37" fmla="*/ 849398 h 1870788"/>
              <a:gd name="connsiteX38" fmla="*/ 1575861 w 1795646"/>
              <a:gd name="connsiteY38" fmla="*/ 742520 h 1870788"/>
              <a:gd name="connsiteX39" fmla="*/ 1308666 w 1795646"/>
              <a:gd name="connsiteY39" fmla="*/ 641580 h 1870788"/>
              <a:gd name="connsiteX40" fmla="*/ 1112723 w 1795646"/>
              <a:gd name="connsiteY40" fmla="*/ 463450 h 1870788"/>
              <a:gd name="connsiteX41" fmla="*/ 1088973 w 1795646"/>
              <a:gd name="connsiteY41" fmla="*/ 320946 h 1870788"/>
              <a:gd name="connsiteX42" fmla="*/ 928656 w 1795646"/>
              <a:gd name="connsiteY42" fmla="*/ 184380 h 1870788"/>
              <a:gd name="connsiteX43" fmla="*/ 774277 w 1795646"/>
              <a:gd name="connsiteY43" fmla="*/ 65626 h 1870788"/>
              <a:gd name="connsiteX44" fmla="*/ 584272 w 1795646"/>
              <a:gd name="connsiteY44" fmla="*/ 53751 h 1870788"/>
              <a:gd name="connsiteX45" fmla="*/ 352703 w 1795646"/>
              <a:gd name="connsiteY45" fmla="*/ 312 h 1870788"/>
              <a:gd name="connsiteX46" fmla="*/ 49882 w 1795646"/>
              <a:gd name="connsiteY46" fmla="*/ 30001 h 187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95646" h="1870788">
                <a:moveTo>
                  <a:pt x="49882" y="30001"/>
                </a:moveTo>
                <a:cubicBezTo>
                  <a:pt x="-588" y="43855"/>
                  <a:pt x="49882" y="83439"/>
                  <a:pt x="49882" y="83439"/>
                </a:cubicBezTo>
                <a:cubicBezTo>
                  <a:pt x="49882" y="98283"/>
                  <a:pt x="40975" y="95314"/>
                  <a:pt x="49882" y="119065"/>
                </a:cubicBezTo>
                <a:cubicBezTo>
                  <a:pt x="58789" y="142816"/>
                  <a:pt x="100352" y="201203"/>
                  <a:pt x="103321" y="225943"/>
                </a:cubicBezTo>
                <a:cubicBezTo>
                  <a:pt x="106290" y="250683"/>
                  <a:pt x="84518" y="249694"/>
                  <a:pt x="67695" y="267507"/>
                </a:cubicBezTo>
                <a:cubicBezTo>
                  <a:pt x="50872" y="285320"/>
                  <a:pt x="11287" y="302143"/>
                  <a:pt x="2381" y="332821"/>
                </a:cubicBezTo>
                <a:cubicBezTo>
                  <a:pt x="-6525" y="363499"/>
                  <a:pt x="12277" y="408032"/>
                  <a:pt x="14256" y="451575"/>
                </a:cubicBezTo>
                <a:cubicBezTo>
                  <a:pt x="16235" y="495118"/>
                  <a:pt x="-588" y="564390"/>
                  <a:pt x="14256" y="594078"/>
                </a:cubicBezTo>
                <a:cubicBezTo>
                  <a:pt x="29100" y="623766"/>
                  <a:pt x="75612" y="602985"/>
                  <a:pt x="103321" y="629704"/>
                </a:cubicBezTo>
                <a:cubicBezTo>
                  <a:pt x="131030" y="656423"/>
                  <a:pt x="158740" y="725696"/>
                  <a:pt x="180511" y="754395"/>
                </a:cubicBezTo>
                <a:cubicBezTo>
                  <a:pt x="202282" y="783094"/>
                  <a:pt x="220095" y="776167"/>
                  <a:pt x="233949" y="801897"/>
                </a:cubicBezTo>
                <a:cubicBezTo>
                  <a:pt x="247804" y="827627"/>
                  <a:pt x="251763" y="877107"/>
                  <a:pt x="263638" y="908775"/>
                </a:cubicBezTo>
                <a:cubicBezTo>
                  <a:pt x="275513" y="940443"/>
                  <a:pt x="286398" y="963203"/>
                  <a:pt x="305201" y="991902"/>
                </a:cubicBezTo>
                <a:cubicBezTo>
                  <a:pt x="324004" y="1020601"/>
                  <a:pt x="355671" y="1054248"/>
                  <a:pt x="376453" y="1080967"/>
                </a:cubicBezTo>
                <a:cubicBezTo>
                  <a:pt x="397235" y="1107686"/>
                  <a:pt x="416037" y="1131437"/>
                  <a:pt x="429892" y="1152219"/>
                </a:cubicBezTo>
                <a:cubicBezTo>
                  <a:pt x="443747" y="1173001"/>
                  <a:pt x="456612" y="1189824"/>
                  <a:pt x="459581" y="1205658"/>
                </a:cubicBezTo>
                <a:cubicBezTo>
                  <a:pt x="462550" y="1221492"/>
                  <a:pt x="447705" y="1229408"/>
                  <a:pt x="447705" y="1247221"/>
                </a:cubicBezTo>
                <a:cubicBezTo>
                  <a:pt x="447705" y="1265034"/>
                  <a:pt x="450675" y="1307588"/>
                  <a:pt x="459581" y="1312536"/>
                </a:cubicBezTo>
                <a:cubicBezTo>
                  <a:pt x="468487" y="1317484"/>
                  <a:pt x="493227" y="1271962"/>
                  <a:pt x="501144" y="1276910"/>
                </a:cubicBezTo>
                <a:cubicBezTo>
                  <a:pt x="509061" y="1281858"/>
                  <a:pt x="488279" y="1309567"/>
                  <a:pt x="507082" y="1342224"/>
                </a:cubicBezTo>
                <a:cubicBezTo>
                  <a:pt x="525885" y="1374881"/>
                  <a:pt x="578334" y="1453060"/>
                  <a:pt x="613960" y="1472852"/>
                </a:cubicBezTo>
                <a:cubicBezTo>
                  <a:pt x="649586" y="1492644"/>
                  <a:pt x="694118" y="1451081"/>
                  <a:pt x="720838" y="1460977"/>
                </a:cubicBezTo>
                <a:cubicBezTo>
                  <a:pt x="747558" y="1470873"/>
                  <a:pt x="759433" y="1503530"/>
                  <a:pt x="774277" y="1532229"/>
                </a:cubicBezTo>
                <a:cubicBezTo>
                  <a:pt x="789121" y="1560928"/>
                  <a:pt x="794069" y="1601502"/>
                  <a:pt x="809903" y="1633169"/>
                </a:cubicBezTo>
                <a:cubicBezTo>
                  <a:pt x="825737" y="1664836"/>
                  <a:pt x="851466" y="1716296"/>
                  <a:pt x="869279" y="1722234"/>
                </a:cubicBezTo>
                <a:cubicBezTo>
                  <a:pt x="887092" y="1728172"/>
                  <a:pt x="894020" y="1661868"/>
                  <a:pt x="916781" y="1668795"/>
                </a:cubicBezTo>
                <a:cubicBezTo>
                  <a:pt x="939542" y="1675722"/>
                  <a:pt x="987044" y="1742027"/>
                  <a:pt x="1005846" y="1763798"/>
                </a:cubicBezTo>
                <a:cubicBezTo>
                  <a:pt x="1024648" y="1785569"/>
                  <a:pt x="1027617" y="1781611"/>
                  <a:pt x="1029596" y="1799424"/>
                </a:cubicBezTo>
                <a:cubicBezTo>
                  <a:pt x="1031575" y="1817237"/>
                  <a:pt x="997929" y="1873645"/>
                  <a:pt x="1017721" y="1870676"/>
                </a:cubicBezTo>
                <a:cubicBezTo>
                  <a:pt x="1037513" y="1867707"/>
                  <a:pt x="1104806" y="1795465"/>
                  <a:pt x="1148349" y="1781611"/>
                </a:cubicBezTo>
                <a:cubicBezTo>
                  <a:pt x="1191892" y="1767757"/>
                  <a:pt x="1222570" y="1800414"/>
                  <a:pt x="1278978" y="1787549"/>
                </a:cubicBezTo>
                <a:cubicBezTo>
                  <a:pt x="1335386" y="1774684"/>
                  <a:pt x="1420492" y="1727182"/>
                  <a:pt x="1486796" y="1704421"/>
                </a:cubicBezTo>
                <a:cubicBezTo>
                  <a:pt x="1553100" y="1681660"/>
                  <a:pt x="1625341" y="1682649"/>
                  <a:pt x="1676801" y="1650982"/>
                </a:cubicBezTo>
                <a:cubicBezTo>
                  <a:pt x="1728261" y="1619315"/>
                  <a:pt x="1798524" y="1577751"/>
                  <a:pt x="1795555" y="1514416"/>
                </a:cubicBezTo>
                <a:cubicBezTo>
                  <a:pt x="1792586" y="1451081"/>
                  <a:pt x="1688676" y="1320452"/>
                  <a:pt x="1658988" y="1270972"/>
                </a:cubicBezTo>
                <a:cubicBezTo>
                  <a:pt x="1629300" y="1221492"/>
                  <a:pt x="1617425" y="1246232"/>
                  <a:pt x="1617425" y="1217533"/>
                </a:cubicBezTo>
                <a:cubicBezTo>
                  <a:pt x="1617425" y="1188834"/>
                  <a:pt x="1656019" y="1160136"/>
                  <a:pt x="1658988" y="1098780"/>
                </a:cubicBezTo>
                <a:cubicBezTo>
                  <a:pt x="1661957" y="1037424"/>
                  <a:pt x="1649092" y="908775"/>
                  <a:pt x="1635238" y="849398"/>
                </a:cubicBezTo>
                <a:cubicBezTo>
                  <a:pt x="1621384" y="790021"/>
                  <a:pt x="1630290" y="777156"/>
                  <a:pt x="1575861" y="742520"/>
                </a:cubicBezTo>
                <a:cubicBezTo>
                  <a:pt x="1521432" y="707884"/>
                  <a:pt x="1385856" y="688092"/>
                  <a:pt x="1308666" y="641580"/>
                </a:cubicBezTo>
                <a:cubicBezTo>
                  <a:pt x="1231476" y="595068"/>
                  <a:pt x="1149338" y="516889"/>
                  <a:pt x="1112723" y="463450"/>
                </a:cubicBezTo>
                <a:cubicBezTo>
                  <a:pt x="1076108" y="410011"/>
                  <a:pt x="1119651" y="367458"/>
                  <a:pt x="1088973" y="320946"/>
                </a:cubicBezTo>
                <a:cubicBezTo>
                  <a:pt x="1058295" y="274434"/>
                  <a:pt x="981105" y="226933"/>
                  <a:pt x="928656" y="184380"/>
                </a:cubicBezTo>
                <a:cubicBezTo>
                  <a:pt x="876207" y="141827"/>
                  <a:pt x="831674" y="87398"/>
                  <a:pt x="774277" y="65626"/>
                </a:cubicBezTo>
                <a:cubicBezTo>
                  <a:pt x="716880" y="43855"/>
                  <a:pt x="654534" y="64637"/>
                  <a:pt x="584272" y="53751"/>
                </a:cubicBezTo>
                <a:cubicBezTo>
                  <a:pt x="514010" y="42865"/>
                  <a:pt x="440778" y="3281"/>
                  <a:pt x="352703" y="312"/>
                </a:cubicBezTo>
                <a:cubicBezTo>
                  <a:pt x="264628" y="-2657"/>
                  <a:pt x="100352" y="16147"/>
                  <a:pt x="49882" y="30001"/>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01601" y="564057"/>
            <a:ext cx="2059097" cy="2052696"/>
          </a:xfrm>
          <a:custGeom>
            <a:avLst/>
            <a:gdLst>
              <a:gd name="connsiteX0" fmla="*/ 1229776 w 2059097"/>
              <a:gd name="connsiteY0" fmla="*/ 118774 h 2052696"/>
              <a:gd name="connsiteX1" fmla="*/ 1105085 w 2059097"/>
              <a:gd name="connsiteY1" fmla="*/ 95024 h 2052696"/>
              <a:gd name="connsiteX2" fmla="*/ 1027895 w 2059097"/>
              <a:gd name="connsiteY2" fmla="*/ 130649 h 2052696"/>
              <a:gd name="connsiteX3" fmla="*/ 938830 w 2059097"/>
              <a:gd name="connsiteY3" fmla="*/ 59398 h 2052696"/>
              <a:gd name="connsiteX4" fmla="*/ 808202 w 2059097"/>
              <a:gd name="connsiteY4" fmla="*/ 41585 h 2052696"/>
              <a:gd name="connsiteX5" fmla="*/ 653822 w 2059097"/>
              <a:gd name="connsiteY5" fmla="*/ 21 h 2052696"/>
              <a:gd name="connsiteX6" fmla="*/ 552882 w 2059097"/>
              <a:gd name="connsiteY6" fmla="*/ 47522 h 2052696"/>
              <a:gd name="connsiteX7" fmla="*/ 475693 w 2059097"/>
              <a:gd name="connsiteY7" fmla="*/ 166275 h 2052696"/>
              <a:gd name="connsiteX8" fmla="*/ 333189 w 2059097"/>
              <a:gd name="connsiteY8" fmla="*/ 130649 h 2052696"/>
              <a:gd name="connsiteX9" fmla="*/ 285687 w 2059097"/>
              <a:gd name="connsiteY9" fmla="*/ 201901 h 2052696"/>
              <a:gd name="connsiteX10" fmla="*/ 309438 w 2059097"/>
              <a:gd name="connsiteY10" fmla="*/ 290966 h 2052696"/>
              <a:gd name="connsiteX11" fmla="*/ 362877 w 2059097"/>
              <a:gd name="connsiteY11" fmla="*/ 338468 h 2052696"/>
              <a:gd name="connsiteX12" fmla="*/ 392565 w 2059097"/>
              <a:gd name="connsiteY12" fmla="*/ 427533 h 2052696"/>
              <a:gd name="connsiteX13" fmla="*/ 351002 w 2059097"/>
              <a:gd name="connsiteY13" fmla="*/ 475034 h 2052696"/>
              <a:gd name="connsiteX14" fmla="*/ 220373 w 2059097"/>
              <a:gd name="connsiteY14" fmla="*/ 427533 h 2052696"/>
              <a:gd name="connsiteX15" fmla="*/ 125370 w 2059097"/>
              <a:gd name="connsiteY15" fmla="*/ 338468 h 2052696"/>
              <a:gd name="connsiteX16" fmla="*/ 89744 w 2059097"/>
              <a:gd name="connsiteY16" fmla="*/ 326592 h 2052696"/>
              <a:gd name="connsiteX17" fmla="*/ 149121 w 2059097"/>
              <a:gd name="connsiteY17" fmla="*/ 451283 h 2052696"/>
              <a:gd name="connsiteX18" fmla="*/ 226311 w 2059097"/>
              <a:gd name="connsiteY18" fmla="*/ 528473 h 2052696"/>
              <a:gd name="connsiteX19" fmla="*/ 279750 w 2059097"/>
              <a:gd name="connsiteY19" fmla="*/ 498785 h 2052696"/>
              <a:gd name="connsiteX20" fmla="*/ 345064 w 2059097"/>
              <a:gd name="connsiteY20" fmla="*/ 552224 h 2052696"/>
              <a:gd name="connsiteX21" fmla="*/ 202560 w 2059097"/>
              <a:gd name="connsiteY21" fmla="*/ 653164 h 2052696"/>
              <a:gd name="connsiteX22" fmla="*/ 18493 w 2059097"/>
              <a:gd name="connsiteY22" fmla="*/ 730353 h 2052696"/>
              <a:gd name="connsiteX23" fmla="*/ 18493 w 2059097"/>
              <a:gd name="connsiteY23" fmla="*/ 813481 h 2052696"/>
              <a:gd name="connsiteX24" fmla="*/ 125370 w 2059097"/>
              <a:gd name="connsiteY24" fmla="*/ 896608 h 2052696"/>
              <a:gd name="connsiteX25" fmla="*/ 113495 w 2059097"/>
              <a:gd name="connsiteY25" fmla="*/ 991611 h 2052696"/>
              <a:gd name="connsiteX26" fmla="*/ 244124 w 2059097"/>
              <a:gd name="connsiteY26" fmla="*/ 1050987 h 2052696"/>
              <a:gd name="connsiteX27" fmla="*/ 315376 w 2059097"/>
              <a:gd name="connsiteY27" fmla="*/ 1217242 h 2052696"/>
              <a:gd name="connsiteX28" fmla="*/ 428191 w 2059097"/>
              <a:gd name="connsiteY28" fmla="*/ 1341933 h 2052696"/>
              <a:gd name="connsiteX29" fmla="*/ 558820 w 2059097"/>
              <a:gd name="connsiteY29" fmla="*/ 1425060 h 2052696"/>
              <a:gd name="connsiteX30" fmla="*/ 671635 w 2059097"/>
              <a:gd name="connsiteY30" fmla="*/ 1454748 h 2052696"/>
              <a:gd name="connsiteX31" fmla="*/ 849765 w 2059097"/>
              <a:gd name="connsiteY31" fmla="*/ 1490374 h 2052696"/>
              <a:gd name="connsiteX32" fmla="*/ 921017 w 2059097"/>
              <a:gd name="connsiteY32" fmla="*/ 1502249 h 2052696"/>
              <a:gd name="connsiteX33" fmla="*/ 1093209 w 2059097"/>
              <a:gd name="connsiteY33" fmla="*/ 1662566 h 2052696"/>
              <a:gd name="connsiteX34" fmla="*/ 1170399 w 2059097"/>
              <a:gd name="connsiteY34" fmla="*/ 1769444 h 2052696"/>
              <a:gd name="connsiteX35" fmla="*/ 1223838 w 2059097"/>
              <a:gd name="connsiteY35" fmla="*/ 1793195 h 2052696"/>
              <a:gd name="connsiteX36" fmla="*/ 1194150 w 2059097"/>
              <a:gd name="connsiteY36" fmla="*/ 1822883 h 2052696"/>
              <a:gd name="connsiteX37" fmla="*/ 1295090 w 2059097"/>
              <a:gd name="connsiteY37" fmla="*/ 1876322 h 2052696"/>
              <a:gd name="connsiteX38" fmla="*/ 1372280 w 2059097"/>
              <a:gd name="connsiteY38" fmla="*/ 1811008 h 2052696"/>
              <a:gd name="connsiteX39" fmla="*/ 1360404 w 2059097"/>
              <a:gd name="connsiteY39" fmla="*/ 1906011 h 2052696"/>
              <a:gd name="connsiteX40" fmla="*/ 1384155 w 2059097"/>
              <a:gd name="connsiteY40" fmla="*/ 1959449 h 2052696"/>
              <a:gd name="connsiteX41" fmla="*/ 1425718 w 2059097"/>
              <a:gd name="connsiteY41" fmla="*/ 2001013 h 2052696"/>
              <a:gd name="connsiteX42" fmla="*/ 1633537 w 2059097"/>
              <a:gd name="connsiteY42" fmla="*/ 2036639 h 2052696"/>
              <a:gd name="connsiteX43" fmla="*/ 1740415 w 2059097"/>
              <a:gd name="connsiteY43" fmla="*/ 2042577 h 2052696"/>
              <a:gd name="connsiteX44" fmla="*/ 1758228 w 2059097"/>
              <a:gd name="connsiteY44" fmla="*/ 1900073 h 2052696"/>
              <a:gd name="connsiteX45" fmla="*/ 1805729 w 2059097"/>
              <a:gd name="connsiteY45" fmla="*/ 1852572 h 2052696"/>
              <a:gd name="connsiteX46" fmla="*/ 1859168 w 2059097"/>
              <a:gd name="connsiteY46" fmla="*/ 1816946 h 2052696"/>
              <a:gd name="connsiteX47" fmla="*/ 1900731 w 2059097"/>
              <a:gd name="connsiteY47" fmla="*/ 1911948 h 2052696"/>
              <a:gd name="connsiteX48" fmla="*/ 2055111 w 2059097"/>
              <a:gd name="connsiteY48" fmla="*/ 1858509 h 2052696"/>
              <a:gd name="connsiteX49" fmla="*/ 2013547 w 2059097"/>
              <a:gd name="connsiteY49" fmla="*/ 1775382 h 2052696"/>
              <a:gd name="connsiteX50" fmla="*/ 2013547 w 2059097"/>
              <a:gd name="connsiteY50" fmla="*/ 1668504 h 2052696"/>
              <a:gd name="connsiteX51" fmla="*/ 1906669 w 2059097"/>
              <a:gd name="connsiteY51" fmla="*/ 1561626 h 2052696"/>
              <a:gd name="connsiteX52" fmla="*/ 1776041 w 2059097"/>
              <a:gd name="connsiteY52" fmla="*/ 1543813 h 2052696"/>
              <a:gd name="connsiteX53" fmla="*/ 1692913 w 2059097"/>
              <a:gd name="connsiteY53" fmla="*/ 1395372 h 2052696"/>
              <a:gd name="connsiteX54" fmla="*/ 1621661 w 2059097"/>
              <a:gd name="connsiteY54" fmla="*/ 1365683 h 2052696"/>
              <a:gd name="connsiteX55" fmla="*/ 1663225 w 2059097"/>
              <a:gd name="connsiteY55" fmla="*/ 1306307 h 2052696"/>
              <a:gd name="connsiteX56" fmla="*/ 1473220 w 2059097"/>
              <a:gd name="connsiteY56" fmla="*/ 985673 h 2052696"/>
              <a:gd name="connsiteX57" fmla="*/ 1390093 w 2059097"/>
              <a:gd name="connsiteY57" fmla="*/ 807543 h 2052696"/>
              <a:gd name="connsiteX58" fmla="*/ 1247589 w 2059097"/>
              <a:gd name="connsiteY58" fmla="*/ 688790 h 2052696"/>
              <a:gd name="connsiteX59" fmla="*/ 1217900 w 2059097"/>
              <a:gd name="connsiteY59" fmla="*/ 665039 h 2052696"/>
              <a:gd name="connsiteX60" fmla="*/ 1211963 w 2059097"/>
              <a:gd name="connsiteY60" fmla="*/ 516598 h 2052696"/>
              <a:gd name="connsiteX61" fmla="*/ 1217900 w 2059097"/>
              <a:gd name="connsiteY61" fmla="*/ 403782 h 2052696"/>
              <a:gd name="connsiteX62" fmla="*/ 1330716 w 2059097"/>
              <a:gd name="connsiteY62" fmla="*/ 302842 h 2052696"/>
              <a:gd name="connsiteX63" fmla="*/ 1229776 w 2059097"/>
              <a:gd name="connsiteY63" fmla="*/ 118774 h 20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059097" h="2052696">
                <a:moveTo>
                  <a:pt x="1229776" y="118774"/>
                </a:moveTo>
                <a:cubicBezTo>
                  <a:pt x="1192171" y="84138"/>
                  <a:pt x="1138732" y="93045"/>
                  <a:pt x="1105085" y="95024"/>
                </a:cubicBezTo>
                <a:cubicBezTo>
                  <a:pt x="1071438" y="97003"/>
                  <a:pt x="1055604" y="136587"/>
                  <a:pt x="1027895" y="130649"/>
                </a:cubicBezTo>
                <a:cubicBezTo>
                  <a:pt x="1000186" y="124711"/>
                  <a:pt x="975445" y="74242"/>
                  <a:pt x="938830" y="59398"/>
                </a:cubicBezTo>
                <a:cubicBezTo>
                  <a:pt x="902215" y="44554"/>
                  <a:pt x="855703" y="51481"/>
                  <a:pt x="808202" y="41585"/>
                </a:cubicBezTo>
                <a:cubicBezTo>
                  <a:pt x="760701" y="31689"/>
                  <a:pt x="696375" y="-968"/>
                  <a:pt x="653822" y="21"/>
                </a:cubicBezTo>
                <a:cubicBezTo>
                  <a:pt x="611269" y="1010"/>
                  <a:pt x="582570" y="19813"/>
                  <a:pt x="552882" y="47522"/>
                </a:cubicBezTo>
                <a:cubicBezTo>
                  <a:pt x="523194" y="75231"/>
                  <a:pt x="512308" y="152421"/>
                  <a:pt x="475693" y="166275"/>
                </a:cubicBezTo>
                <a:cubicBezTo>
                  <a:pt x="439077" y="180130"/>
                  <a:pt x="364857" y="124711"/>
                  <a:pt x="333189" y="130649"/>
                </a:cubicBezTo>
                <a:cubicBezTo>
                  <a:pt x="301521" y="136587"/>
                  <a:pt x="289645" y="175182"/>
                  <a:pt x="285687" y="201901"/>
                </a:cubicBezTo>
                <a:cubicBezTo>
                  <a:pt x="281729" y="228620"/>
                  <a:pt x="296573" y="268205"/>
                  <a:pt x="309438" y="290966"/>
                </a:cubicBezTo>
                <a:cubicBezTo>
                  <a:pt x="322303" y="313727"/>
                  <a:pt x="349023" y="315707"/>
                  <a:pt x="362877" y="338468"/>
                </a:cubicBezTo>
                <a:cubicBezTo>
                  <a:pt x="376731" y="361229"/>
                  <a:pt x="394544" y="404772"/>
                  <a:pt x="392565" y="427533"/>
                </a:cubicBezTo>
                <a:cubicBezTo>
                  <a:pt x="390586" y="450294"/>
                  <a:pt x="379701" y="475034"/>
                  <a:pt x="351002" y="475034"/>
                </a:cubicBezTo>
                <a:cubicBezTo>
                  <a:pt x="322303" y="475034"/>
                  <a:pt x="257978" y="450294"/>
                  <a:pt x="220373" y="427533"/>
                </a:cubicBezTo>
                <a:cubicBezTo>
                  <a:pt x="182768" y="404772"/>
                  <a:pt x="147141" y="355291"/>
                  <a:pt x="125370" y="338468"/>
                </a:cubicBezTo>
                <a:cubicBezTo>
                  <a:pt x="103599" y="321645"/>
                  <a:pt x="85785" y="307790"/>
                  <a:pt x="89744" y="326592"/>
                </a:cubicBezTo>
                <a:cubicBezTo>
                  <a:pt x="93702" y="345395"/>
                  <a:pt x="126360" y="417636"/>
                  <a:pt x="149121" y="451283"/>
                </a:cubicBezTo>
                <a:cubicBezTo>
                  <a:pt x="171882" y="484930"/>
                  <a:pt x="204540" y="520556"/>
                  <a:pt x="226311" y="528473"/>
                </a:cubicBezTo>
                <a:cubicBezTo>
                  <a:pt x="248082" y="536390"/>
                  <a:pt x="259958" y="494827"/>
                  <a:pt x="279750" y="498785"/>
                </a:cubicBezTo>
                <a:cubicBezTo>
                  <a:pt x="299542" y="502743"/>
                  <a:pt x="357929" y="526494"/>
                  <a:pt x="345064" y="552224"/>
                </a:cubicBezTo>
                <a:cubicBezTo>
                  <a:pt x="332199" y="577954"/>
                  <a:pt x="256988" y="623476"/>
                  <a:pt x="202560" y="653164"/>
                </a:cubicBezTo>
                <a:cubicBezTo>
                  <a:pt x="148132" y="682852"/>
                  <a:pt x="49171" y="703634"/>
                  <a:pt x="18493" y="730353"/>
                </a:cubicBezTo>
                <a:cubicBezTo>
                  <a:pt x="-12185" y="757072"/>
                  <a:pt x="680" y="785772"/>
                  <a:pt x="18493" y="813481"/>
                </a:cubicBezTo>
                <a:cubicBezTo>
                  <a:pt x="36306" y="841190"/>
                  <a:pt x="109536" y="866920"/>
                  <a:pt x="125370" y="896608"/>
                </a:cubicBezTo>
                <a:cubicBezTo>
                  <a:pt x="141204" y="926296"/>
                  <a:pt x="93703" y="965881"/>
                  <a:pt x="113495" y="991611"/>
                </a:cubicBezTo>
                <a:cubicBezTo>
                  <a:pt x="133287" y="1017341"/>
                  <a:pt x="210477" y="1013382"/>
                  <a:pt x="244124" y="1050987"/>
                </a:cubicBezTo>
                <a:cubicBezTo>
                  <a:pt x="277771" y="1088592"/>
                  <a:pt x="284698" y="1168751"/>
                  <a:pt x="315376" y="1217242"/>
                </a:cubicBezTo>
                <a:cubicBezTo>
                  <a:pt x="346054" y="1265733"/>
                  <a:pt x="387617" y="1307297"/>
                  <a:pt x="428191" y="1341933"/>
                </a:cubicBezTo>
                <a:cubicBezTo>
                  <a:pt x="468765" y="1376569"/>
                  <a:pt x="518246" y="1406258"/>
                  <a:pt x="558820" y="1425060"/>
                </a:cubicBezTo>
                <a:cubicBezTo>
                  <a:pt x="599394" y="1443863"/>
                  <a:pt x="623144" y="1443862"/>
                  <a:pt x="671635" y="1454748"/>
                </a:cubicBezTo>
                <a:cubicBezTo>
                  <a:pt x="720126" y="1465634"/>
                  <a:pt x="808201" y="1482457"/>
                  <a:pt x="849765" y="1490374"/>
                </a:cubicBezTo>
                <a:cubicBezTo>
                  <a:pt x="891329" y="1498291"/>
                  <a:pt x="880443" y="1473550"/>
                  <a:pt x="921017" y="1502249"/>
                </a:cubicBezTo>
                <a:cubicBezTo>
                  <a:pt x="961591" y="1530948"/>
                  <a:pt x="1051645" y="1618034"/>
                  <a:pt x="1093209" y="1662566"/>
                </a:cubicBezTo>
                <a:cubicBezTo>
                  <a:pt x="1134773" y="1707098"/>
                  <a:pt x="1148628" y="1747673"/>
                  <a:pt x="1170399" y="1769444"/>
                </a:cubicBezTo>
                <a:cubicBezTo>
                  <a:pt x="1192170" y="1791215"/>
                  <a:pt x="1219880" y="1784289"/>
                  <a:pt x="1223838" y="1793195"/>
                </a:cubicBezTo>
                <a:cubicBezTo>
                  <a:pt x="1227796" y="1802101"/>
                  <a:pt x="1182275" y="1809029"/>
                  <a:pt x="1194150" y="1822883"/>
                </a:cubicBezTo>
                <a:cubicBezTo>
                  <a:pt x="1206025" y="1836738"/>
                  <a:pt x="1265402" y="1878301"/>
                  <a:pt x="1295090" y="1876322"/>
                </a:cubicBezTo>
                <a:cubicBezTo>
                  <a:pt x="1324778" y="1874343"/>
                  <a:pt x="1361394" y="1806060"/>
                  <a:pt x="1372280" y="1811008"/>
                </a:cubicBezTo>
                <a:cubicBezTo>
                  <a:pt x="1383166" y="1815956"/>
                  <a:pt x="1358425" y="1881271"/>
                  <a:pt x="1360404" y="1906011"/>
                </a:cubicBezTo>
                <a:cubicBezTo>
                  <a:pt x="1362383" y="1930751"/>
                  <a:pt x="1373269" y="1943615"/>
                  <a:pt x="1384155" y="1959449"/>
                </a:cubicBezTo>
                <a:cubicBezTo>
                  <a:pt x="1395041" y="1975283"/>
                  <a:pt x="1384154" y="1988148"/>
                  <a:pt x="1425718" y="2001013"/>
                </a:cubicBezTo>
                <a:cubicBezTo>
                  <a:pt x="1467282" y="2013878"/>
                  <a:pt x="1581088" y="2029712"/>
                  <a:pt x="1633537" y="2036639"/>
                </a:cubicBezTo>
                <a:cubicBezTo>
                  <a:pt x="1685986" y="2043566"/>
                  <a:pt x="1719633" y="2065338"/>
                  <a:pt x="1740415" y="2042577"/>
                </a:cubicBezTo>
                <a:cubicBezTo>
                  <a:pt x="1761197" y="2019816"/>
                  <a:pt x="1747342" y="1931741"/>
                  <a:pt x="1758228" y="1900073"/>
                </a:cubicBezTo>
                <a:cubicBezTo>
                  <a:pt x="1769114" y="1868406"/>
                  <a:pt x="1788906" y="1866426"/>
                  <a:pt x="1805729" y="1852572"/>
                </a:cubicBezTo>
                <a:cubicBezTo>
                  <a:pt x="1822552" y="1838718"/>
                  <a:pt x="1843334" y="1807050"/>
                  <a:pt x="1859168" y="1816946"/>
                </a:cubicBezTo>
                <a:cubicBezTo>
                  <a:pt x="1875002" y="1826842"/>
                  <a:pt x="1868074" y="1905021"/>
                  <a:pt x="1900731" y="1911948"/>
                </a:cubicBezTo>
                <a:cubicBezTo>
                  <a:pt x="1933388" y="1918875"/>
                  <a:pt x="2036308" y="1881270"/>
                  <a:pt x="2055111" y="1858509"/>
                </a:cubicBezTo>
                <a:cubicBezTo>
                  <a:pt x="2073914" y="1835748"/>
                  <a:pt x="2020474" y="1807050"/>
                  <a:pt x="2013547" y="1775382"/>
                </a:cubicBezTo>
                <a:cubicBezTo>
                  <a:pt x="2006620" y="1743715"/>
                  <a:pt x="2031360" y="1704130"/>
                  <a:pt x="2013547" y="1668504"/>
                </a:cubicBezTo>
                <a:cubicBezTo>
                  <a:pt x="1995734" y="1632878"/>
                  <a:pt x="1946253" y="1582408"/>
                  <a:pt x="1906669" y="1561626"/>
                </a:cubicBezTo>
                <a:cubicBezTo>
                  <a:pt x="1867085" y="1540844"/>
                  <a:pt x="1811667" y="1571522"/>
                  <a:pt x="1776041" y="1543813"/>
                </a:cubicBezTo>
                <a:cubicBezTo>
                  <a:pt x="1740415" y="1516104"/>
                  <a:pt x="1718643" y="1425060"/>
                  <a:pt x="1692913" y="1395372"/>
                </a:cubicBezTo>
                <a:cubicBezTo>
                  <a:pt x="1667183" y="1365684"/>
                  <a:pt x="1626609" y="1380527"/>
                  <a:pt x="1621661" y="1365683"/>
                </a:cubicBezTo>
                <a:cubicBezTo>
                  <a:pt x="1616713" y="1350839"/>
                  <a:pt x="1687965" y="1369642"/>
                  <a:pt x="1663225" y="1306307"/>
                </a:cubicBezTo>
                <a:cubicBezTo>
                  <a:pt x="1638485" y="1242972"/>
                  <a:pt x="1518742" y="1068800"/>
                  <a:pt x="1473220" y="985673"/>
                </a:cubicBezTo>
                <a:cubicBezTo>
                  <a:pt x="1427698" y="902546"/>
                  <a:pt x="1427698" y="857023"/>
                  <a:pt x="1390093" y="807543"/>
                </a:cubicBezTo>
                <a:cubicBezTo>
                  <a:pt x="1352488" y="758063"/>
                  <a:pt x="1276288" y="712541"/>
                  <a:pt x="1247589" y="688790"/>
                </a:cubicBezTo>
                <a:cubicBezTo>
                  <a:pt x="1218890" y="665039"/>
                  <a:pt x="1223838" y="693738"/>
                  <a:pt x="1217900" y="665039"/>
                </a:cubicBezTo>
                <a:cubicBezTo>
                  <a:pt x="1211962" y="636340"/>
                  <a:pt x="1211963" y="560141"/>
                  <a:pt x="1211963" y="516598"/>
                </a:cubicBezTo>
                <a:cubicBezTo>
                  <a:pt x="1211963" y="473055"/>
                  <a:pt x="1198108" y="439408"/>
                  <a:pt x="1217900" y="403782"/>
                </a:cubicBezTo>
                <a:cubicBezTo>
                  <a:pt x="1237692" y="368156"/>
                  <a:pt x="1327747" y="347374"/>
                  <a:pt x="1330716" y="302842"/>
                </a:cubicBezTo>
                <a:cubicBezTo>
                  <a:pt x="1333685" y="258310"/>
                  <a:pt x="1267381" y="153410"/>
                  <a:pt x="1229776" y="118774"/>
                </a:cubicBezTo>
                <a:close/>
              </a:path>
            </a:pathLst>
          </a:cu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663933" y="1548761"/>
            <a:ext cx="2511952" cy="1360898"/>
          </a:xfrm>
          <a:custGeom>
            <a:avLst/>
            <a:gdLst>
              <a:gd name="connsiteX0" fmla="*/ 857101 w 2511952"/>
              <a:gd name="connsiteY0" fmla="*/ 969 h 1360898"/>
              <a:gd name="connsiteX1" fmla="*/ 678971 w 2511952"/>
              <a:gd name="connsiteY1" fmla="*/ 90034 h 1360898"/>
              <a:gd name="connsiteX2" fmla="*/ 459277 w 2511952"/>
              <a:gd name="connsiteY2" fmla="*/ 90034 h 1360898"/>
              <a:gd name="connsiteX3" fmla="*/ 382088 w 2511952"/>
              <a:gd name="connsiteY3" fmla="*/ 95971 h 1360898"/>
              <a:gd name="connsiteX4" fmla="*/ 203958 w 2511952"/>
              <a:gd name="connsiteY4" fmla="*/ 196912 h 1360898"/>
              <a:gd name="connsiteX5" fmla="*/ 2077 w 2511952"/>
              <a:gd name="connsiteY5" fmla="*/ 143473 h 1360898"/>
              <a:gd name="connsiteX6" fmla="*/ 103018 w 2511952"/>
              <a:gd name="connsiteY6" fmla="*/ 333478 h 1360898"/>
              <a:gd name="connsiteX7" fmla="*/ 168332 w 2511952"/>
              <a:gd name="connsiteY7" fmla="*/ 386917 h 1360898"/>
              <a:gd name="connsiteX8" fmla="*/ 144581 w 2511952"/>
              <a:gd name="connsiteY8" fmla="*/ 434418 h 1360898"/>
              <a:gd name="connsiteX9" fmla="*/ 251459 w 2511952"/>
              <a:gd name="connsiteY9" fmla="*/ 434418 h 1360898"/>
              <a:gd name="connsiteX10" fmla="*/ 245522 w 2511952"/>
              <a:gd name="connsiteY10" fmla="*/ 576922 h 1360898"/>
              <a:gd name="connsiteX11" fmla="*/ 352399 w 2511952"/>
              <a:gd name="connsiteY11" fmla="*/ 677862 h 1360898"/>
              <a:gd name="connsiteX12" fmla="*/ 560218 w 2511952"/>
              <a:gd name="connsiteY12" fmla="*/ 683800 h 1360898"/>
              <a:gd name="connsiteX13" fmla="*/ 655220 w 2511952"/>
              <a:gd name="connsiteY13" fmla="*/ 802553 h 1360898"/>
              <a:gd name="connsiteX14" fmla="*/ 845225 w 2511952"/>
              <a:gd name="connsiteY14" fmla="*/ 891618 h 1360898"/>
              <a:gd name="connsiteX15" fmla="*/ 1053044 w 2511952"/>
              <a:gd name="connsiteY15" fmla="*/ 1016309 h 1360898"/>
              <a:gd name="connsiteX16" fmla="*/ 1142109 w 2511952"/>
              <a:gd name="connsiteY16" fmla="*/ 1063810 h 1360898"/>
              <a:gd name="connsiteX17" fmla="*/ 1225236 w 2511952"/>
              <a:gd name="connsiteY17" fmla="*/ 1016309 h 1360898"/>
              <a:gd name="connsiteX18" fmla="*/ 1296488 w 2511952"/>
              <a:gd name="connsiteY18" fmla="*/ 992558 h 1360898"/>
              <a:gd name="connsiteX19" fmla="*/ 1427116 w 2511952"/>
              <a:gd name="connsiteY19" fmla="*/ 1040060 h 1360898"/>
              <a:gd name="connsiteX20" fmla="*/ 1593371 w 2511952"/>
              <a:gd name="connsiteY20" fmla="*/ 1028184 h 1360898"/>
              <a:gd name="connsiteX21" fmla="*/ 1872441 w 2511952"/>
              <a:gd name="connsiteY21" fmla="*/ 980683 h 1360898"/>
              <a:gd name="connsiteX22" fmla="*/ 2074322 w 2511952"/>
              <a:gd name="connsiteY22" fmla="*/ 1123187 h 1360898"/>
              <a:gd name="connsiteX23" fmla="*/ 2341516 w 2511952"/>
              <a:gd name="connsiteY23" fmla="*/ 1259753 h 1360898"/>
              <a:gd name="connsiteX24" fmla="*/ 2359329 w 2511952"/>
              <a:gd name="connsiteY24" fmla="*/ 1360694 h 1360898"/>
              <a:gd name="connsiteX25" fmla="*/ 2501833 w 2511952"/>
              <a:gd name="connsiteY25" fmla="*/ 1283504 h 1360898"/>
              <a:gd name="connsiteX26" fmla="*/ 2495896 w 2511952"/>
              <a:gd name="connsiteY26" fmla="*/ 1200377 h 1360898"/>
              <a:gd name="connsiteX27" fmla="*/ 2460270 w 2511952"/>
              <a:gd name="connsiteY27" fmla="*/ 1063810 h 1360898"/>
              <a:gd name="connsiteX28" fmla="*/ 2157449 w 2511952"/>
              <a:gd name="connsiteY28" fmla="*/ 1022247 h 1360898"/>
              <a:gd name="connsiteX29" fmla="*/ 2098072 w 2511952"/>
              <a:gd name="connsiteY29" fmla="*/ 915369 h 1360898"/>
              <a:gd name="connsiteX30" fmla="*/ 2098072 w 2511952"/>
              <a:gd name="connsiteY30" fmla="*/ 867868 h 1360898"/>
              <a:gd name="connsiteX31" fmla="*/ 1997132 w 2511952"/>
              <a:gd name="connsiteY31" fmla="*/ 903494 h 1360898"/>
              <a:gd name="connsiteX32" fmla="*/ 1931818 w 2511952"/>
              <a:gd name="connsiteY32" fmla="*/ 838179 h 1360898"/>
              <a:gd name="connsiteX33" fmla="*/ 1658685 w 2511952"/>
              <a:gd name="connsiteY33" fmla="*/ 523483 h 1360898"/>
              <a:gd name="connsiteX34" fmla="*/ 1278675 w 2511952"/>
              <a:gd name="connsiteY34" fmla="*/ 464107 h 1360898"/>
              <a:gd name="connsiteX35" fmla="*/ 1058981 w 2511952"/>
              <a:gd name="connsiteY35" fmla="*/ 232538 h 1360898"/>
              <a:gd name="connsiteX36" fmla="*/ 958041 w 2511952"/>
              <a:gd name="connsiteY36" fmla="*/ 54408 h 1360898"/>
              <a:gd name="connsiteX37" fmla="*/ 857101 w 2511952"/>
              <a:gd name="connsiteY37" fmla="*/ 969 h 136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11952" h="1360898">
                <a:moveTo>
                  <a:pt x="857101" y="969"/>
                </a:moveTo>
                <a:cubicBezTo>
                  <a:pt x="810589" y="6907"/>
                  <a:pt x="745275" y="75190"/>
                  <a:pt x="678971" y="90034"/>
                </a:cubicBezTo>
                <a:cubicBezTo>
                  <a:pt x="612667" y="104878"/>
                  <a:pt x="508757" y="89045"/>
                  <a:pt x="459277" y="90034"/>
                </a:cubicBezTo>
                <a:cubicBezTo>
                  <a:pt x="409797" y="91023"/>
                  <a:pt x="424641" y="78158"/>
                  <a:pt x="382088" y="95971"/>
                </a:cubicBezTo>
                <a:cubicBezTo>
                  <a:pt x="339535" y="113784"/>
                  <a:pt x="267293" y="188995"/>
                  <a:pt x="203958" y="196912"/>
                </a:cubicBezTo>
                <a:cubicBezTo>
                  <a:pt x="140623" y="204829"/>
                  <a:pt x="18900" y="120712"/>
                  <a:pt x="2077" y="143473"/>
                </a:cubicBezTo>
                <a:cubicBezTo>
                  <a:pt x="-14746" y="166234"/>
                  <a:pt x="75309" y="292904"/>
                  <a:pt x="103018" y="333478"/>
                </a:cubicBezTo>
                <a:cubicBezTo>
                  <a:pt x="130727" y="374052"/>
                  <a:pt x="161405" y="370094"/>
                  <a:pt x="168332" y="386917"/>
                </a:cubicBezTo>
                <a:cubicBezTo>
                  <a:pt x="175259" y="403740"/>
                  <a:pt x="130727" y="426501"/>
                  <a:pt x="144581" y="434418"/>
                </a:cubicBezTo>
                <a:cubicBezTo>
                  <a:pt x="158435" y="442335"/>
                  <a:pt x="234635" y="410667"/>
                  <a:pt x="251459" y="434418"/>
                </a:cubicBezTo>
                <a:cubicBezTo>
                  <a:pt x="268282" y="458169"/>
                  <a:pt x="228699" y="536348"/>
                  <a:pt x="245522" y="576922"/>
                </a:cubicBezTo>
                <a:cubicBezTo>
                  <a:pt x="262345" y="617496"/>
                  <a:pt x="299950" y="660049"/>
                  <a:pt x="352399" y="677862"/>
                </a:cubicBezTo>
                <a:cubicBezTo>
                  <a:pt x="404848" y="695675"/>
                  <a:pt x="509748" y="663018"/>
                  <a:pt x="560218" y="683800"/>
                </a:cubicBezTo>
                <a:cubicBezTo>
                  <a:pt x="610688" y="704582"/>
                  <a:pt x="607719" y="767917"/>
                  <a:pt x="655220" y="802553"/>
                </a:cubicBezTo>
                <a:cubicBezTo>
                  <a:pt x="702721" y="837189"/>
                  <a:pt x="778921" y="855992"/>
                  <a:pt x="845225" y="891618"/>
                </a:cubicBezTo>
                <a:cubicBezTo>
                  <a:pt x="911529" y="927244"/>
                  <a:pt x="1003563" y="987610"/>
                  <a:pt x="1053044" y="1016309"/>
                </a:cubicBezTo>
                <a:cubicBezTo>
                  <a:pt x="1102525" y="1045008"/>
                  <a:pt x="1113410" y="1063810"/>
                  <a:pt x="1142109" y="1063810"/>
                </a:cubicBezTo>
                <a:cubicBezTo>
                  <a:pt x="1170808" y="1063810"/>
                  <a:pt x="1199506" y="1028184"/>
                  <a:pt x="1225236" y="1016309"/>
                </a:cubicBezTo>
                <a:cubicBezTo>
                  <a:pt x="1250966" y="1004434"/>
                  <a:pt x="1262841" y="988600"/>
                  <a:pt x="1296488" y="992558"/>
                </a:cubicBezTo>
                <a:cubicBezTo>
                  <a:pt x="1330135" y="996516"/>
                  <a:pt x="1377636" y="1034122"/>
                  <a:pt x="1427116" y="1040060"/>
                </a:cubicBezTo>
                <a:cubicBezTo>
                  <a:pt x="1476596" y="1045998"/>
                  <a:pt x="1519150" y="1038080"/>
                  <a:pt x="1593371" y="1028184"/>
                </a:cubicBezTo>
                <a:cubicBezTo>
                  <a:pt x="1667592" y="1018288"/>
                  <a:pt x="1792283" y="964849"/>
                  <a:pt x="1872441" y="980683"/>
                </a:cubicBezTo>
                <a:cubicBezTo>
                  <a:pt x="1952599" y="996517"/>
                  <a:pt x="1996143" y="1076675"/>
                  <a:pt x="2074322" y="1123187"/>
                </a:cubicBezTo>
                <a:cubicBezTo>
                  <a:pt x="2152501" y="1169699"/>
                  <a:pt x="2294015" y="1220169"/>
                  <a:pt x="2341516" y="1259753"/>
                </a:cubicBezTo>
                <a:cubicBezTo>
                  <a:pt x="2389017" y="1299337"/>
                  <a:pt x="2332610" y="1356736"/>
                  <a:pt x="2359329" y="1360694"/>
                </a:cubicBezTo>
                <a:cubicBezTo>
                  <a:pt x="2386048" y="1364652"/>
                  <a:pt x="2479072" y="1310224"/>
                  <a:pt x="2501833" y="1283504"/>
                </a:cubicBezTo>
                <a:cubicBezTo>
                  <a:pt x="2524594" y="1256785"/>
                  <a:pt x="2502823" y="1236993"/>
                  <a:pt x="2495896" y="1200377"/>
                </a:cubicBezTo>
                <a:cubicBezTo>
                  <a:pt x="2488969" y="1163761"/>
                  <a:pt x="2516678" y="1093498"/>
                  <a:pt x="2460270" y="1063810"/>
                </a:cubicBezTo>
                <a:cubicBezTo>
                  <a:pt x="2403862" y="1034122"/>
                  <a:pt x="2217815" y="1046987"/>
                  <a:pt x="2157449" y="1022247"/>
                </a:cubicBezTo>
                <a:cubicBezTo>
                  <a:pt x="2097083" y="997507"/>
                  <a:pt x="2107968" y="941099"/>
                  <a:pt x="2098072" y="915369"/>
                </a:cubicBezTo>
                <a:cubicBezTo>
                  <a:pt x="2088176" y="889639"/>
                  <a:pt x="2114895" y="869847"/>
                  <a:pt x="2098072" y="867868"/>
                </a:cubicBezTo>
                <a:cubicBezTo>
                  <a:pt x="2081249" y="865889"/>
                  <a:pt x="2024841" y="908442"/>
                  <a:pt x="1997132" y="903494"/>
                </a:cubicBezTo>
                <a:cubicBezTo>
                  <a:pt x="1969423" y="898546"/>
                  <a:pt x="1988226" y="901514"/>
                  <a:pt x="1931818" y="838179"/>
                </a:cubicBezTo>
                <a:cubicBezTo>
                  <a:pt x="1875410" y="774844"/>
                  <a:pt x="1767542" y="585828"/>
                  <a:pt x="1658685" y="523483"/>
                </a:cubicBezTo>
                <a:cubicBezTo>
                  <a:pt x="1549828" y="461138"/>
                  <a:pt x="1378626" y="512598"/>
                  <a:pt x="1278675" y="464107"/>
                </a:cubicBezTo>
                <a:cubicBezTo>
                  <a:pt x="1178724" y="415616"/>
                  <a:pt x="1112420" y="300821"/>
                  <a:pt x="1058981" y="232538"/>
                </a:cubicBezTo>
                <a:cubicBezTo>
                  <a:pt x="1005542" y="164255"/>
                  <a:pt x="990698" y="92013"/>
                  <a:pt x="958041" y="54408"/>
                </a:cubicBezTo>
                <a:cubicBezTo>
                  <a:pt x="925384" y="16803"/>
                  <a:pt x="903613" y="-4969"/>
                  <a:pt x="857101" y="96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6406829" y="2909659"/>
            <a:ext cx="2438400" cy="680449"/>
          </a:xfrm>
          <a:prstGeom prst="wedgeRoundRectCallout">
            <a:avLst>
              <a:gd name="adj1" fmla="val -74564"/>
              <a:gd name="adj2" fmla="val -198241"/>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UTM Avo" pitchFamily="18" charset="0"/>
              </a:rPr>
              <a:t>Biên Hòa</a:t>
            </a:r>
          </a:p>
        </p:txBody>
      </p:sp>
      <p:sp>
        <p:nvSpPr>
          <p:cNvPr id="10" name="Rounded Rectangular Callout 9"/>
          <p:cNvSpPr/>
          <p:nvPr/>
        </p:nvSpPr>
        <p:spPr>
          <a:xfrm>
            <a:off x="152400" y="223832"/>
            <a:ext cx="2986835" cy="680449"/>
          </a:xfrm>
          <a:prstGeom prst="wedgeRoundRectCallout">
            <a:avLst>
              <a:gd name="adj1" fmla="val 61775"/>
              <a:gd name="adj2" fmla="val 230979"/>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UTM Avo" pitchFamily="18" charset="0"/>
              </a:rPr>
              <a:t>Định Tường</a:t>
            </a:r>
          </a:p>
        </p:txBody>
      </p:sp>
      <p:sp>
        <p:nvSpPr>
          <p:cNvPr id="11" name="Rounded Rectangular Callout 10"/>
          <p:cNvSpPr/>
          <p:nvPr/>
        </p:nvSpPr>
        <p:spPr>
          <a:xfrm>
            <a:off x="1920035" y="4248150"/>
            <a:ext cx="2438400" cy="680449"/>
          </a:xfrm>
          <a:prstGeom prst="wedgeRoundRectCallout">
            <a:avLst>
              <a:gd name="adj1" fmla="val 58645"/>
              <a:gd name="adj2" fmla="val -382765"/>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UTM Avo" pitchFamily="18" charset="0"/>
              </a:rPr>
              <a:t>Gia Định</a:t>
            </a:r>
          </a:p>
        </p:txBody>
      </p:sp>
    </p:spTree>
    <p:extLst>
      <p:ext uri="{BB962C8B-B14F-4D97-AF65-F5344CB8AC3E}">
        <p14:creationId xmlns:p14="http://schemas.microsoft.com/office/powerpoint/2010/main" val="81493026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1"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11"/>
                                        </p:tgtEl>
                                      </p:cBhvr>
                                    </p:animEffect>
                                    <p:anim calcmode="lin" valueType="num">
                                      <p:cBhvr>
                                        <p:cTn id="32" dur="1000"/>
                                        <p:tgtEl>
                                          <p:spTgt spid="11"/>
                                        </p:tgtEl>
                                        <p:attrNameLst>
                                          <p:attrName>ppt_x</p:attrName>
                                        </p:attrNameLst>
                                      </p:cBhvr>
                                      <p:tavLst>
                                        <p:tav tm="0">
                                          <p:val>
                                            <p:strVal val="ppt_x"/>
                                          </p:val>
                                        </p:tav>
                                        <p:tav tm="100000">
                                          <p:val>
                                            <p:strVal val="ppt_x"/>
                                          </p:val>
                                        </p:tav>
                                      </p:tavLst>
                                    </p:anim>
                                    <p:anim calcmode="lin" valueType="num">
                                      <p:cBhvr>
                                        <p:cTn id="33" dur="1000"/>
                                        <p:tgtEl>
                                          <p:spTgt spid="11"/>
                                        </p:tgtEl>
                                        <p:attrNameLst>
                                          <p:attrName>ppt_y</p:attrName>
                                        </p:attrNameLst>
                                      </p:cBhvr>
                                      <p:tavLst>
                                        <p:tav tm="0">
                                          <p:val>
                                            <p:strVal val="ppt_y"/>
                                          </p:val>
                                        </p:tav>
                                        <p:tav tm="100000">
                                          <p:val>
                                            <p:strVal val="ppt_y+.1"/>
                                          </p:val>
                                        </p:tav>
                                      </p:tavLst>
                                    </p:anim>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877163"/>
          </a:xfrm>
          <a:prstGeom prst="rect">
            <a:avLst/>
          </a:prstGeom>
          <a:noFill/>
        </p:spPr>
        <p:txBody>
          <a:bodyPr wrap="square" rtlCol="0">
            <a:spAutoFit/>
          </a:bodyPr>
          <a:lstStyle/>
          <a:p>
            <a:pPr algn="ctr">
              <a:lnSpc>
                <a:spcPct val="150000"/>
              </a:lnSpc>
            </a:pPr>
            <a:r>
              <a:rPr lang="en-US" sz="3400" b="1" u="sng">
                <a:solidFill>
                  <a:srgbClr val="FF0000"/>
                </a:solidFill>
                <a:latin typeface="Times New Roman" pitchFamily="18" charset="0"/>
                <a:ea typeface="HP001 5Ha" pitchFamily="34" charset="-127"/>
                <a:cs typeface="Times New Roman" pitchFamily="18" charset="0"/>
              </a:rPr>
              <a:t>Thảo luận </a:t>
            </a:r>
          </a:p>
        </p:txBody>
      </p:sp>
      <p:sp>
        <p:nvSpPr>
          <p:cNvPr id="6" name="TextBox 5"/>
          <p:cNvSpPr txBox="1"/>
          <p:nvPr/>
        </p:nvSpPr>
        <p:spPr>
          <a:xfrm>
            <a:off x="152400" y="895350"/>
            <a:ext cx="8763000" cy="4173450"/>
          </a:xfrm>
          <a:prstGeom prst="rect">
            <a:avLst/>
          </a:prstGeom>
          <a:noFill/>
        </p:spPr>
        <p:txBody>
          <a:bodyPr wrap="square" rtlCol="0">
            <a:spAutoFit/>
          </a:bodyPr>
          <a:lstStyle/>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Điều gì khiến Trương Định lại băn khoăn, lo nghĩ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Trước những băn khoăn đó, nghĩa quân và dân chúng đã làm gì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Trương Định đã làm gì để đáp lại lòng tin yêu của nhân dân ? </a:t>
            </a:r>
          </a:p>
        </p:txBody>
      </p:sp>
    </p:spTree>
    <p:extLst>
      <p:ext uri="{BB962C8B-B14F-4D97-AF65-F5344CB8AC3E}">
        <p14:creationId xmlns:p14="http://schemas.microsoft.com/office/powerpoint/2010/main" val="17973425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475" b="87006" l="0" r="97941">
                        <a14:foregroundMark x1="55179" y1="29782" x2="56935" y2="27926"/>
                        <a14:foregroundMark x1="69049" y1="27280" x2="72683" y2="30266"/>
                        <a14:foregroundMark x1="59176" y1="27684" x2="59176" y2="27684"/>
                        <a14:foregroundMark x1="84979" y1="78289" x2="79770" y2="80145"/>
                        <a14:foregroundMark x1="90672" y1="75464" x2="90672" y2="80307"/>
                        <a14:foregroundMark x1="77892" y1="83132" x2="91399" y2="82405"/>
                        <a14:foregroundMark x1="37674" y1="83535" x2="40460" y2="83212"/>
                        <a14:foregroundMark x1="31012" y1="84826" x2="32162" y2="85714"/>
                        <a14:foregroundMark x1="6602" y1="79661" x2="6481" y2="81517"/>
                        <a14:foregroundMark x1="14294" y1="80872" x2="14294" y2="82163"/>
                        <a14:foregroundMark x1="17807" y1="80145" x2="17929" y2="82324"/>
                        <a14:foregroundMark x1="84979" y1="51332" x2="84979" y2="51332"/>
                        <a14:foregroundMark x1="88128" y1="53188" x2="88128" y2="53188"/>
                        <a14:backgroundMark x1="40218" y1="31558" x2="44579" y2="44633"/>
                        <a14:backgroundMark x1="77044" y1="32365" x2="75651" y2="36885"/>
                        <a14:backgroundMark x1="90248" y1="37369" x2="92368" y2="48830"/>
                        <a14:backgroundMark x1="73773" y1="48265" x2="73289" y2="47458"/>
                        <a14:backgroundMark x1="54634" y1="47135" x2="55663" y2="47458"/>
                        <a14:backgroundMark x1="24833" y1="33575" x2="24712" y2="32365"/>
                        <a14:backgroundMark x1="21684" y1="46086" x2="21078" y2="44633"/>
                        <a14:backgroundMark x1="20715" y1="42615" x2="21078" y2="43099"/>
                        <a14:backgroundMark x1="17141" y1="62066" x2="16414" y2="62066"/>
                        <a14:backgroundMark x1="19927" y1="80145" x2="20957" y2="82889"/>
                        <a14:backgroundMark x1="16172" y1="81356" x2="15809" y2="83535"/>
                        <a14:backgroundMark x1="15809" y1="79984" x2="15809" y2="81033"/>
                        <a14:backgroundMark x1="2059" y1="70460" x2="2059" y2="77159"/>
                        <a14:backgroundMark x1="303" y1="63923" x2="666" y2="66909"/>
                        <a14:backgroundMark x1="5209" y1="59564" x2="5451" y2="62873"/>
                        <a14:backgroundMark x1="5330" y1="72478" x2="6602" y2="73123"/>
                        <a14:backgroundMark x1="5451" y1="63923" x2="6239" y2="67393"/>
                        <a14:backgroundMark x1="85100" y1="51655" x2="85100" y2="51655"/>
                        <a14:backgroundMark x1="88371" y1="53349" x2="88371" y2="53349"/>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526" t="6927" b="16884"/>
          <a:stretch/>
        </p:blipFill>
        <p:spPr>
          <a:xfrm>
            <a:off x="1676400" y="590550"/>
            <a:ext cx="6172200" cy="3581586"/>
          </a:xfrm>
          <a:prstGeom prst="rect">
            <a:avLst/>
          </a:prstGeom>
        </p:spPr>
      </p:pic>
    </p:spTree>
    <p:extLst>
      <p:ext uri="{BB962C8B-B14F-4D97-AF65-F5344CB8AC3E}">
        <p14:creationId xmlns:p14="http://schemas.microsoft.com/office/powerpoint/2010/main" val="74791322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783163"/>
          </a:xfrm>
          <a:prstGeom prst="rect">
            <a:avLst/>
          </a:prstGeom>
          <a:noFill/>
        </p:spPr>
        <p:txBody>
          <a:bodyPr wrap="square" rtlCol="0">
            <a:spAutoFit/>
          </a:bodyPr>
          <a:lstStyle/>
          <a:p>
            <a:pPr algn="ctr">
              <a:lnSpc>
                <a:spcPct val="150000"/>
              </a:lnSpc>
            </a:pPr>
            <a:r>
              <a:rPr lang="en-US" sz="3400" b="1" u="sng">
                <a:solidFill>
                  <a:srgbClr val="FF0000"/>
                </a:solidFill>
                <a:latin typeface="Times New Roman" pitchFamily="18" charset="0"/>
                <a:ea typeface="HP001 5Ha" pitchFamily="34" charset="-127"/>
                <a:cs typeface="Times New Roman" pitchFamily="18" charset="0"/>
              </a:rPr>
              <a:t>Thảo luận</a:t>
            </a:r>
          </a:p>
        </p:txBody>
      </p:sp>
      <p:sp>
        <p:nvSpPr>
          <p:cNvPr id="6" name="TextBox 5"/>
          <p:cNvSpPr txBox="1"/>
          <p:nvPr/>
        </p:nvSpPr>
        <p:spPr>
          <a:xfrm>
            <a:off x="152400" y="895350"/>
            <a:ext cx="8763000" cy="4088492"/>
          </a:xfrm>
          <a:prstGeom prst="rect">
            <a:avLst/>
          </a:prstGeom>
          <a:noFill/>
        </p:spPr>
        <p:txBody>
          <a:bodyPr wrap="square" rtlCol="0">
            <a:spAutoFit/>
          </a:bodyPr>
          <a:lstStyle/>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Điều gì khiến Trương Định lại băn khoăn, lo nghĩ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Trước những băn khoăn đó, nghĩa quân và dân chúng đã làm gì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Trương Định đã làm gì để đáp lại lòng tin yêu của nhân dân ? </a:t>
            </a:r>
          </a:p>
        </p:txBody>
      </p:sp>
    </p:spTree>
    <p:extLst>
      <p:ext uri="{BB962C8B-B14F-4D97-AF65-F5344CB8AC3E}">
        <p14:creationId xmlns:p14="http://schemas.microsoft.com/office/powerpoint/2010/main" val="371184181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763000" cy="3327386"/>
          </a:xfrm>
          <a:prstGeom prst="rect">
            <a:avLst/>
          </a:prstGeom>
          <a:noFill/>
        </p:spPr>
        <p:txBody>
          <a:bodyPr wrap="square" rtlCol="0">
            <a:spAutoFit/>
          </a:bodyPr>
          <a:lstStyle/>
          <a:p>
            <a:pPr algn="just">
              <a:lnSpc>
                <a:spcPct val="130000"/>
              </a:lnSpc>
            </a:pPr>
            <a:r>
              <a:rPr lang="en-US" sz="3300">
                <a:solidFill>
                  <a:srgbClr val="009900"/>
                </a:solidFill>
                <a:latin typeface="Times New Roman" pitchFamily="18" charset="0"/>
                <a:cs typeface="Times New Roman" pitchFamily="18" charset="0"/>
                <a:sym typeface="Wingdings"/>
              </a:rPr>
              <a:t></a:t>
            </a:r>
            <a:r>
              <a:rPr lang="en-US" sz="3300">
                <a:solidFill>
                  <a:srgbClr val="009900"/>
                </a:solidFill>
                <a:latin typeface="Times New Roman" pitchFamily="18" charset="0"/>
                <a:cs typeface="Times New Roman" pitchFamily="18" charset="0"/>
              </a:rPr>
              <a:t> Điều khiến Trương Định lại băn khoăn, lo nghĩ là làm quan thì phải tuân lệnh vua, nếu không sẽ chịu tội phản nghịch; nhưng dân chúng và nghĩa quân không muốn giải tán lực lượng, một lòng, một dạ tiếp tục kháng chiến.</a:t>
            </a:r>
          </a:p>
        </p:txBody>
      </p:sp>
    </p:spTree>
    <p:extLst>
      <p:ext uri="{BB962C8B-B14F-4D97-AF65-F5344CB8AC3E}">
        <p14:creationId xmlns:p14="http://schemas.microsoft.com/office/powerpoint/2010/main" val="327748909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763000" cy="3183820"/>
          </a:xfrm>
          <a:prstGeom prst="rect">
            <a:avLst/>
          </a:prstGeom>
          <a:noFill/>
        </p:spPr>
        <p:txBody>
          <a:bodyPr wrap="square" rtlCol="0">
            <a:spAutoFit/>
          </a:bodyPr>
          <a:lstStyle/>
          <a:p>
            <a:pPr algn="just">
              <a:lnSpc>
                <a:spcPct val="150000"/>
              </a:lnSpc>
            </a:pPr>
            <a:r>
              <a:rPr lang="en-US" sz="3600">
                <a:solidFill>
                  <a:srgbClr val="0000CC"/>
                </a:solidFill>
                <a:latin typeface="Times New Roman" pitchFamily="18" charset="0"/>
                <a:cs typeface="Times New Roman" pitchFamily="18" charset="0"/>
                <a:sym typeface="Wingdings"/>
              </a:rPr>
              <a:t> </a:t>
            </a:r>
            <a:r>
              <a:rPr lang="en-US" sz="3400">
                <a:solidFill>
                  <a:srgbClr val="0000CC"/>
                </a:solidFill>
                <a:latin typeface="Times New Roman" pitchFamily="18" charset="0"/>
                <a:cs typeface="Times New Roman" pitchFamily="18" charset="0"/>
              </a:rPr>
              <a:t>Trước những băn khoăn đó, nghĩa quân và dân chúng đã suy tôn  Trương Định là “Bình Tây Đại Nguyên Soái”. Điều đó đã cổ vũ, động viên ông quyết tâm đánh giặc.</a:t>
            </a:r>
          </a:p>
        </p:txBody>
      </p:sp>
    </p:spTree>
    <p:extLst>
      <p:ext uri="{BB962C8B-B14F-4D97-AF65-F5344CB8AC3E}">
        <p14:creationId xmlns:p14="http://schemas.microsoft.com/office/powerpoint/2010/main" val="154290419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2484"/>
          <a:stretch/>
        </p:blipFill>
        <p:spPr>
          <a:xfrm>
            <a:off x="0" y="0"/>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2400" y="221218"/>
            <a:ext cx="8389917" cy="1446550"/>
          </a:xfrm>
          <a:prstGeom prst="rect">
            <a:avLst/>
          </a:prstGeom>
          <a:noFill/>
        </p:spPr>
        <p:txBody>
          <a:bodyPr wrap="square" rtlCol="0">
            <a:spAutoFit/>
          </a:bodyPr>
          <a:lstStyle/>
          <a:p>
            <a:pPr algn="ctr"/>
            <a:r>
              <a:rPr lang="en-US" sz="4400" b="1" dirty="0">
                <a:solidFill>
                  <a:srgbClr val="0000CC"/>
                </a:solidFill>
                <a:latin typeface="Times New Roman" pitchFamily="18" charset="0"/>
                <a:ea typeface="HP001 5Ha" pitchFamily="34" charset="-127"/>
                <a:cs typeface="Times New Roman" pitchFamily="18" charset="0"/>
              </a:rPr>
              <a:t>“Bình Tây Đại Nguyên Soái” </a:t>
            </a:r>
            <a:r>
              <a:rPr lang="en-US" sz="4400" b="1" dirty="0">
                <a:solidFill>
                  <a:srgbClr val="FF0000"/>
                </a:solidFill>
                <a:latin typeface="Times New Roman" pitchFamily="18" charset="0"/>
                <a:ea typeface="HP001 5Ha" pitchFamily="34" charset="-127"/>
                <a:cs typeface="Times New Roman" pitchFamily="18" charset="0"/>
              </a:rPr>
              <a:t>Trương Định</a:t>
            </a:r>
          </a:p>
        </p:txBody>
      </p:sp>
      <p:sp>
        <p:nvSpPr>
          <p:cNvPr id="6" name="Hình Chữ nhật 5"/>
          <p:cNvSpPr/>
          <p:nvPr/>
        </p:nvSpPr>
        <p:spPr>
          <a:xfrm>
            <a:off x="457200" y="1788917"/>
            <a:ext cx="8229600" cy="1077218"/>
          </a:xfrm>
          <a:prstGeom prst="rect">
            <a:avLst/>
          </a:prstGeom>
        </p:spPr>
        <p:txBody>
          <a:bodyPr wrap="square">
            <a:spAutoFit/>
          </a:bodyPr>
          <a:lstStyle/>
          <a:p>
            <a:r>
              <a:rPr lang="en-US" sz="3200" b="1" dirty="0">
                <a:solidFill>
                  <a:srgbClr val="FF0000"/>
                </a:solidFill>
                <a:latin typeface="Times New Roman" pitchFamily="18" charset="0"/>
                <a:ea typeface="HP001 5H" pitchFamily="34" charset="-127"/>
                <a:cs typeface="Times New Roman" pitchFamily="18" charset="0"/>
              </a:rPr>
              <a:t>1. Tình hình nước ta sau khi thực dân Pháp xâm lược. </a:t>
            </a:r>
          </a:p>
        </p:txBody>
      </p:sp>
      <p:sp>
        <p:nvSpPr>
          <p:cNvPr id="8" name="Hình Chữ nhật 7"/>
          <p:cNvSpPr/>
          <p:nvPr/>
        </p:nvSpPr>
        <p:spPr>
          <a:xfrm>
            <a:off x="457200" y="3105150"/>
            <a:ext cx="8077200" cy="1077218"/>
          </a:xfrm>
          <a:prstGeom prst="rect">
            <a:avLst/>
          </a:prstGeom>
        </p:spPr>
        <p:txBody>
          <a:bodyPr wrap="square">
            <a:spAutoFit/>
          </a:bodyPr>
          <a:lstStyle/>
          <a:p>
            <a:pPr algn="just"/>
            <a:r>
              <a:rPr lang="en-US" sz="3200" b="1" dirty="0">
                <a:solidFill>
                  <a:srgbClr val="FF0000"/>
                </a:solidFill>
                <a:latin typeface="Times New Roman" pitchFamily="18" charset="0"/>
                <a:ea typeface="HP001 5H" pitchFamily="34" charset="-127"/>
                <a:cs typeface="Times New Roman" pitchFamily="18" charset="0"/>
              </a:rPr>
              <a:t>2. Trương Định kiên quyết cùng nhân dân chống quân xâm lược.</a:t>
            </a:r>
          </a:p>
        </p:txBody>
      </p:sp>
    </p:spTree>
    <p:extLst>
      <p:ext uri="{BB962C8B-B14F-4D97-AF65-F5344CB8AC3E}">
        <p14:creationId xmlns:p14="http://schemas.microsoft.com/office/powerpoint/2010/main" val="329105397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050"/>
            <a:ext cx="8839200" cy="2751715"/>
          </a:xfrm>
          <a:prstGeom prst="rect">
            <a:avLst/>
          </a:prstGeom>
          <a:noFill/>
        </p:spPr>
        <p:txBody>
          <a:bodyPr wrap="square" rtlCol="0">
            <a:spAutoFit/>
          </a:bodyPr>
          <a:lstStyle/>
          <a:p>
            <a:pPr algn="just">
              <a:lnSpc>
                <a:spcPct val="150000"/>
              </a:lnSpc>
              <a:buFontTx/>
              <a:buNone/>
            </a:pPr>
            <a:r>
              <a:rPr lang="en-US" sz="4000">
                <a:solidFill>
                  <a:srgbClr val="00B0F0"/>
                </a:solidFill>
                <a:latin typeface="Times New Roman" pitchFamily="18" charset="0"/>
                <a:cs typeface="Times New Roman" pitchFamily="18" charset="0"/>
                <a:sym typeface="Wingdings"/>
              </a:rPr>
              <a:t></a:t>
            </a:r>
            <a:r>
              <a:rPr lang="en-US" sz="4000">
                <a:solidFill>
                  <a:srgbClr val="00B0F0"/>
                </a:solidFill>
                <a:latin typeface="Times New Roman" pitchFamily="18" charset="0"/>
                <a:cs typeface="Times New Roman" pitchFamily="18" charset="0"/>
              </a:rPr>
              <a:t> Trương Định đã dứt khoát phản đối mệnh lệnh của triều đình và quyết tâm đánh giặc. </a:t>
            </a:r>
          </a:p>
        </p:txBody>
      </p:sp>
    </p:spTree>
    <p:extLst>
      <p:ext uri="{BB962C8B-B14F-4D97-AF65-F5344CB8AC3E}">
        <p14:creationId xmlns:p14="http://schemas.microsoft.com/office/powerpoint/2010/main" val="276491014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29687" y="2721"/>
            <a:ext cx="9173688" cy="5140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72047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0" y="285750"/>
            <a:ext cx="2209800" cy="823752"/>
          </a:xfrm>
          <a:prstGeom prst="rect">
            <a:avLst/>
          </a:prstGeom>
          <a:noFill/>
        </p:spPr>
        <p:txBody>
          <a:bodyPr wrap="square" rtlCol="0">
            <a:spAutoFit/>
          </a:bodyPr>
          <a:lstStyle/>
          <a:p>
            <a:pPr algn="just">
              <a:lnSpc>
                <a:spcPct val="150000"/>
              </a:lnSpc>
            </a:pPr>
            <a:r>
              <a:rPr lang="en-US" sz="3600">
                <a:solidFill>
                  <a:srgbClr val="FFFF00"/>
                </a:solidFill>
                <a:latin typeface="Times New Roman" pitchFamily="18" charset="0"/>
                <a:cs typeface="Times New Roman" pitchFamily="18" charset="0"/>
                <a:sym typeface="Wingdings"/>
              </a:rPr>
              <a:t>Kết luận</a:t>
            </a:r>
            <a:endParaRPr lang="en-US" sz="3400">
              <a:solidFill>
                <a:srgbClr val="FFFF00"/>
              </a:solidFill>
              <a:latin typeface="Times New Roman" pitchFamily="18" charset="0"/>
              <a:cs typeface="Times New Roman" pitchFamily="18" charset="0"/>
            </a:endParaRPr>
          </a:p>
        </p:txBody>
      </p:sp>
      <p:sp>
        <p:nvSpPr>
          <p:cNvPr id="7" name="TextBox 6"/>
          <p:cNvSpPr txBox="1"/>
          <p:nvPr/>
        </p:nvSpPr>
        <p:spPr>
          <a:xfrm>
            <a:off x="190500" y="1200150"/>
            <a:ext cx="8763000" cy="3229346"/>
          </a:xfrm>
          <a:prstGeom prst="rect">
            <a:avLst/>
          </a:prstGeom>
          <a:noFill/>
        </p:spPr>
        <p:txBody>
          <a:bodyPr wrap="square" rtlCol="0">
            <a:spAutoFit/>
          </a:bodyPr>
          <a:lstStyle/>
          <a:p>
            <a:pPr algn="just">
              <a:lnSpc>
                <a:spcPct val="130000"/>
              </a:lnSpc>
            </a:pPr>
            <a:r>
              <a:rPr lang="en-US" sz="3200">
                <a:latin typeface="Times New Roman" pitchFamily="18" charset="0"/>
                <a:cs typeface="Times New Roman" pitchFamily="18" charset="0"/>
              </a:rPr>
              <a:t>Năm 1862, triều đình nhà Nguyễn kí hòa ước nhường 3 tỉnh miền Đông Nam Kì cho thực dân Pháp. Vua ra lệnh cho Trương Định phải giải tán lực lượng nhưng ông kiên quyết cùng nhân dân chống quân xâm lược.</a:t>
            </a:r>
          </a:p>
        </p:txBody>
      </p:sp>
    </p:spTree>
    <p:extLst>
      <p:ext uri="{BB962C8B-B14F-4D97-AF65-F5344CB8AC3E}">
        <p14:creationId xmlns:p14="http://schemas.microsoft.com/office/powerpoint/2010/main" val="100103630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1" y="2820898"/>
            <a:ext cx="8915399" cy="1828386"/>
          </a:xfrm>
          <a:prstGeom prst="rect">
            <a:avLst/>
          </a:prstGeom>
        </p:spPr>
        <p:txBody>
          <a:bodyPr wrap="square">
            <a:spAutoFit/>
          </a:bodyPr>
          <a:lstStyle/>
          <a:p>
            <a:pPr algn="ctr">
              <a:lnSpc>
                <a:spcPct val="150000"/>
              </a:lnSpc>
            </a:pPr>
            <a:r>
              <a:rPr lang="en-US" sz="4000" b="1">
                <a:solidFill>
                  <a:srgbClr val="009900"/>
                </a:solidFill>
                <a:latin typeface="Times New Roman" pitchFamily="18" charset="0"/>
                <a:cs typeface="Times New Roman" pitchFamily="18" charset="0"/>
              </a:rPr>
              <a:t>Lòng biết ơn, tự hào của nhân dân ta với Bình Tây đại nguyên soái .</a:t>
            </a:r>
            <a:endParaRPr lang="en-US" sz="4000" b="1">
              <a:solidFill>
                <a:srgbClr val="009900"/>
              </a:solidFill>
              <a:latin typeface="Times New Roman" pitchFamily="18" charset="0"/>
              <a:ea typeface="HP001 5H" pitchFamily="34" charset="-127"/>
              <a:cs typeface="Times New Roman" pitchFamily="18" charset="0"/>
            </a:endParaRPr>
          </a:p>
        </p:txBody>
      </p:sp>
    </p:spTree>
    <p:extLst>
      <p:ext uri="{BB962C8B-B14F-4D97-AF65-F5344CB8AC3E}">
        <p14:creationId xmlns:p14="http://schemas.microsoft.com/office/powerpoint/2010/main" val="241292010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83029" y="361950"/>
            <a:ext cx="6248400" cy="2895600"/>
          </a:xfrm>
          <a:prstGeom prst="wedgeRoundRectCallout">
            <a:avLst>
              <a:gd name="adj1" fmla="val 47098"/>
              <a:gd name="adj2" fmla="val 7070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5929" y="514350"/>
            <a:ext cx="5562600" cy="2467663"/>
          </a:xfrm>
          <a:prstGeom prst="rect">
            <a:avLst/>
          </a:prstGeom>
          <a:noFill/>
        </p:spPr>
        <p:txBody>
          <a:bodyPr wrap="square" rtlCol="0">
            <a:spAutoFit/>
          </a:bodyPr>
          <a:lstStyle/>
          <a:p>
            <a:pPr algn="just">
              <a:lnSpc>
                <a:spcPct val="150000"/>
              </a:lnSpc>
            </a:pPr>
            <a:r>
              <a:rPr lang="en-US" sz="3600">
                <a:latin typeface="Times New Roman" pitchFamily="18" charset="0"/>
                <a:cs typeface="Times New Roman" pitchFamily="18" charset="0"/>
              </a:rPr>
              <a:t>Nêu cảm nghĩ của em về Bình Tây đại nguyên soái Trương Định.</a:t>
            </a:r>
          </a:p>
        </p:txBody>
      </p:sp>
      <p:pic>
        <p:nvPicPr>
          <p:cNvPr id="8"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4710" y="2876550"/>
            <a:ext cx="239887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55138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60" y="209550"/>
            <a:ext cx="8153400" cy="2485745"/>
          </a:xfrm>
          <a:prstGeom prst="rect">
            <a:avLst/>
          </a:prstGeom>
          <a:noFill/>
        </p:spPr>
        <p:txBody>
          <a:bodyPr wrap="square" rtlCol="0">
            <a:spAutoFit/>
          </a:bodyPr>
          <a:lstStyle/>
          <a:p>
            <a:pPr algn="just">
              <a:lnSpc>
                <a:spcPct val="150000"/>
              </a:lnSpc>
            </a:pPr>
            <a:r>
              <a:rPr lang="en-US" sz="3600">
                <a:solidFill>
                  <a:srgbClr val="009900"/>
                </a:solidFill>
                <a:latin typeface="Times New Roman" pitchFamily="18" charset="0"/>
                <a:cs typeface="Times New Roman" pitchFamily="18" charset="0"/>
                <a:sym typeface="Wingdings"/>
              </a:rPr>
              <a:t> </a:t>
            </a:r>
            <a:r>
              <a:rPr lang="en-US" sz="3600">
                <a:solidFill>
                  <a:srgbClr val="009900"/>
                </a:solidFill>
                <a:latin typeface="Times New Roman" pitchFamily="18" charset="0"/>
                <a:cs typeface="Times New Roman" pitchFamily="18" charset="0"/>
              </a:rPr>
              <a:t>Ông là người yêu nước, dũng cảm, sẵn sàng hi sinh bản thân mình cho dân tộc, cho đất nước. </a:t>
            </a:r>
          </a:p>
        </p:txBody>
      </p:sp>
    </p:spTree>
    <p:extLst>
      <p:ext uri="{BB962C8B-B14F-4D97-AF65-F5344CB8AC3E}">
        <p14:creationId xmlns:p14="http://schemas.microsoft.com/office/powerpoint/2010/main" val="333969599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83028" y="361950"/>
            <a:ext cx="7184572" cy="2895600"/>
          </a:xfrm>
          <a:prstGeom prst="wedgeRoundRectCallout">
            <a:avLst>
              <a:gd name="adj1" fmla="val 47098"/>
              <a:gd name="adj2" fmla="val 7070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5928" y="514350"/>
            <a:ext cx="6155871" cy="1754326"/>
          </a:xfrm>
          <a:prstGeom prst="rect">
            <a:avLst/>
          </a:prstGeom>
          <a:noFill/>
        </p:spPr>
        <p:txBody>
          <a:bodyPr wrap="square" rtlCol="0">
            <a:spAutoFit/>
          </a:bodyPr>
          <a:lstStyle/>
          <a:p>
            <a:pPr>
              <a:lnSpc>
                <a:spcPct val="150000"/>
              </a:lnSpc>
            </a:pPr>
            <a:r>
              <a:rPr lang="en-US" sz="3600">
                <a:latin typeface="Times New Roman" pitchFamily="18" charset="0"/>
                <a:cs typeface="Times New Roman" pitchFamily="18" charset="0"/>
              </a:rPr>
              <a:t>Nhân dân ta làm gì để bày tỏ lòng biết ơn và tự hào về ông ?</a:t>
            </a:r>
          </a:p>
        </p:txBody>
      </p:sp>
      <p:pic>
        <p:nvPicPr>
          <p:cNvPr id="8"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4710" y="2876550"/>
            <a:ext cx="239887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03743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60" y="209550"/>
            <a:ext cx="8482940" cy="3416320"/>
          </a:xfrm>
          <a:prstGeom prst="rect">
            <a:avLst/>
          </a:prstGeom>
          <a:noFill/>
        </p:spPr>
        <p:txBody>
          <a:bodyPr wrap="square" rtlCol="0">
            <a:spAutoFit/>
          </a:bodyPr>
          <a:lstStyle/>
          <a:p>
            <a:pPr algn="just">
              <a:lnSpc>
                <a:spcPct val="150000"/>
              </a:lnSpc>
            </a:pPr>
            <a:r>
              <a:rPr lang="en-US" sz="3600">
                <a:solidFill>
                  <a:srgbClr val="FF0000"/>
                </a:solidFill>
                <a:latin typeface="Times New Roman" pitchFamily="18" charset="0"/>
                <a:cs typeface="Times New Roman" pitchFamily="18" charset="0"/>
              </a:rPr>
              <a:t>Nhân dân ta đã lập đền thờ ông (ở Tiền Giang, Quảng Ngãi, Gò Công), ghi lại những chiến công của ông, lấy tên ông đặt tên cho đường phố, trường học,…</a:t>
            </a:r>
          </a:p>
        </p:txBody>
      </p:sp>
    </p:spTree>
    <p:extLst>
      <p:ext uri="{BB962C8B-B14F-4D97-AF65-F5344CB8AC3E}">
        <p14:creationId xmlns:p14="http://schemas.microsoft.com/office/powerpoint/2010/main" val="401835843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74605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272162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381000" y="438150"/>
            <a:ext cx="7772400" cy="1569660"/>
          </a:xfrm>
          <a:prstGeom prst="rect">
            <a:avLst/>
          </a:prstGeom>
        </p:spPr>
        <p:txBody>
          <a:bodyPr wrap="square">
            <a:spAutoFit/>
          </a:bodyPr>
          <a:lstStyle/>
          <a:p>
            <a:pPr algn="ctr"/>
            <a:r>
              <a:rPr lang="en-US" sz="4800" b="1" dirty="0">
                <a:solidFill>
                  <a:srgbClr val="FF0000"/>
                </a:solidFill>
                <a:latin typeface="Times New Roman" pitchFamily="18" charset="0"/>
                <a:ea typeface="HP001 5H" pitchFamily="34" charset="-127"/>
                <a:cs typeface="Times New Roman" pitchFamily="18" charset="0"/>
              </a:rPr>
              <a:t>1.Tình hình nước ta sau khi thực dân Pháp xâm lược. </a:t>
            </a:r>
          </a:p>
        </p:txBody>
      </p:sp>
    </p:spTree>
    <p:extLst>
      <p:ext uri="{BB962C8B-B14F-4D97-AF65-F5344CB8AC3E}">
        <p14:creationId xmlns:p14="http://schemas.microsoft.com/office/powerpoint/2010/main" val="16406513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374535"/>
            <a:ext cx="7010400" cy="1569660"/>
          </a:xfrm>
          <a:prstGeom prst="rect">
            <a:avLst/>
          </a:prstGeom>
          <a:noFill/>
        </p:spPr>
        <p:txBody>
          <a:bodyPr wrap="square" rtlCol="0" anchor="ctr">
            <a:spAutoFit/>
          </a:bodyPr>
          <a:lstStyle/>
          <a:p>
            <a:pPr algn="ctr"/>
            <a:r>
              <a:rPr lang="en-US" sz="9600" b="1">
                <a:ln>
                  <a:solidFill>
                    <a:sysClr val="windowText" lastClr="000000"/>
                  </a:solidFill>
                </a:ln>
                <a:solidFill>
                  <a:srgbClr val="FFFF00"/>
                </a:solidFill>
                <a:latin typeface="+mj-lt"/>
                <a:ea typeface="HP001 5Ha" pitchFamily="34" charset="-127"/>
                <a:cs typeface="Arial" pitchFamily="34" charset="0"/>
              </a:rPr>
              <a:t>BÀI HỌC</a:t>
            </a:r>
          </a:p>
        </p:txBody>
      </p:sp>
      <p:grpSp>
        <p:nvGrpSpPr>
          <p:cNvPr id="8" name="Group 6"/>
          <p:cNvGrpSpPr>
            <a:grpSpLocks/>
          </p:cNvGrpSpPr>
          <p:nvPr/>
        </p:nvGrpSpPr>
        <p:grpSpPr bwMode="auto">
          <a:xfrm>
            <a:off x="304800" y="285750"/>
            <a:ext cx="8398324" cy="3962400"/>
            <a:chOff x="0" y="-19"/>
            <a:chExt cx="5760" cy="4377"/>
          </a:xfrm>
        </p:grpSpPr>
        <p:pic>
          <p:nvPicPr>
            <p:cNvPr id="9"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96" y="2018"/>
              <a:ext cx="4320" cy="2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451686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r="11620"/>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76200" y="104404"/>
            <a:ext cx="4343400" cy="2010146"/>
          </a:xfrm>
          <a:prstGeom prst="rect">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a:solidFill>
                  <a:schemeClr val="tx1"/>
                </a:solidFill>
                <a:latin typeface="Times New Roman" pitchFamily="18" charset="0"/>
                <a:cs typeface="Times New Roman" pitchFamily="18" charset="0"/>
              </a:rPr>
              <a:t>Triều đình kí hòa ước với Pháp và lệnh cho ông giải tán lực lượng.</a:t>
            </a:r>
          </a:p>
        </p:txBody>
      </p:sp>
      <p:sp>
        <p:nvSpPr>
          <p:cNvPr id="8" name="Rectangle 7"/>
          <p:cNvSpPr/>
          <p:nvPr/>
        </p:nvSpPr>
        <p:spPr>
          <a:xfrm>
            <a:off x="4724400" y="104404"/>
            <a:ext cx="4343400" cy="2010146"/>
          </a:xfrm>
          <a:prstGeom prst="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a:solidFill>
                  <a:schemeClr val="tx1"/>
                </a:solidFill>
                <a:latin typeface="Times New Roman" pitchFamily="18" charset="0"/>
                <a:cs typeface="Times New Roman" pitchFamily="18" charset="0"/>
              </a:rPr>
              <a:t>Nhân dân suy tôn ông là “Bình Tây Đại Nguyên Soái”</a:t>
            </a:r>
          </a:p>
        </p:txBody>
      </p:sp>
      <p:sp>
        <p:nvSpPr>
          <p:cNvPr id="9" name="Rectangle 8"/>
          <p:cNvSpPr/>
          <p:nvPr/>
        </p:nvSpPr>
        <p:spPr>
          <a:xfrm>
            <a:off x="2400300" y="2571750"/>
            <a:ext cx="4343400" cy="914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a:solidFill>
                  <a:schemeClr val="tx1"/>
                </a:solidFill>
                <a:latin typeface="Times New Roman" pitchFamily="18" charset="0"/>
                <a:cs typeface="Times New Roman" pitchFamily="18" charset="0"/>
              </a:rPr>
              <a:t>TRƯƠNG ĐỊNH</a:t>
            </a:r>
          </a:p>
        </p:txBody>
      </p:sp>
      <p:sp>
        <p:nvSpPr>
          <p:cNvPr id="10" name="Rectangle 9"/>
          <p:cNvSpPr/>
          <p:nvPr/>
        </p:nvSpPr>
        <p:spPr>
          <a:xfrm>
            <a:off x="79168" y="3957822"/>
            <a:ext cx="8912431" cy="10050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30000"/>
              </a:lnSpc>
              <a:spcBef>
                <a:spcPct val="20000"/>
              </a:spcBef>
            </a:pPr>
            <a:r>
              <a:rPr lang="en-US" sz="2800">
                <a:solidFill>
                  <a:schemeClr val="tx1"/>
                </a:solidFill>
                <a:latin typeface="Times New Roman" pitchFamily="18" charset="0"/>
                <a:cs typeface="Times New Roman" pitchFamily="18" charset="0"/>
              </a:rPr>
              <a:t>Quyết tâm chống lệnh vua để ở lại cùng nhân dân đánh giặc</a:t>
            </a:r>
          </a:p>
        </p:txBody>
      </p:sp>
      <p:cxnSp>
        <p:nvCxnSpPr>
          <p:cNvPr id="4" name="Straight Arrow Connector 3"/>
          <p:cNvCxnSpPr/>
          <p:nvPr/>
        </p:nvCxnSpPr>
        <p:spPr>
          <a:xfrm>
            <a:off x="2247900" y="2114550"/>
            <a:ext cx="15621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5369626" y="2120735"/>
            <a:ext cx="15621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4591050" y="348615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2883284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71847" y="-95250"/>
            <a:ext cx="3547753" cy="1067600"/>
          </a:xfrm>
          <a:prstGeom prst="rect">
            <a:avLst/>
          </a:prstGeom>
          <a:noFill/>
        </p:spPr>
        <p:txBody>
          <a:bodyPr wrap="square" rtlCol="0">
            <a:spAutoFit/>
          </a:bodyPr>
          <a:lstStyle/>
          <a:p>
            <a:pPr>
              <a:lnSpc>
                <a:spcPct val="150000"/>
              </a:lnSpc>
            </a:pPr>
            <a:r>
              <a:rPr lang="en-US" sz="4800" b="1">
                <a:ln>
                  <a:solidFill>
                    <a:sysClr val="windowText" lastClr="000000"/>
                  </a:solidFill>
                </a:ln>
                <a:solidFill>
                  <a:srgbClr val="00B0F0"/>
                </a:solidFill>
                <a:latin typeface="Times New Roman" pitchFamily="18" charset="0"/>
                <a:ea typeface="HP001 5Ha" pitchFamily="34" charset="-127"/>
                <a:cs typeface="Times New Roman" pitchFamily="18" charset="0"/>
              </a:rPr>
              <a:t>Dặn dò</a:t>
            </a:r>
          </a:p>
        </p:txBody>
      </p:sp>
      <p:sp>
        <p:nvSpPr>
          <p:cNvPr id="3" name="Rectangle 2"/>
          <p:cNvSpPr/>
          <p:nvPr/>
        </p:nvSpPr>
        <p:spPr>
          <a:xfrm>
            <a:off x="152400" y="1148593"/>
            <a:ext cx="8763000" cy="3859518"/>
          </a:xfrm>
          <a:prstGeom prst="rect">
            <a:avLst/>
          </a:prstGeom>
        </p:spPr>
        <p:txBody>
          <a:bodyPr wrap="square">
            <a:spAutoFit/>
          </a:bodyPr>
          <a:lstStyle/>
          <a:p>
            <a:pPr algn="just">
              <a:lnSpc>
                <a:spcPct val="180000"/>
              </a:lnSpc>
            </a:pPr>
            <a:r>
              <a:rPr lang="en-US" sz="3400">
                <a:latin typeface="Times New Roman" pitchFamily="18" charset="0"/>
                <a:cs typeface="Times New Roman" pitchFamily="18" charset="0"/>
                <a:sym typeface="Wingdings"/>
              </a:rPr>
              <a:t> </a:t>
            </a:r>
            <a:r>
              <a:rPr lang="en-US" sz="3400">
                <a:latin typeface="Times New Roman" pitchFamily="18" charset="0"/>
                <a:cs typeface="Times New Roman" pitchFamily="18" charset="0"/>
              </a:rPr>
              <a:t>Học thuộc ghi nhớ (SGK/5).</a:t>
            </a:r>
          </a:p>
          <a:p>
            <a:pPr algn="just">
              <a:lnSpc>
                <a:spcPct val="180000"/>
              </a:lnSpc>
            </a:pPr>
            <a:r>
              <a:rPr lang="en-US" sz="3400">
                <a:latin typeface="Times New Roman" pitchFamily="18" charset="0"/>
                <a:cs typeface="Times New Roman" pitchFamily="18" charset="0"/>
                <a:sym typeface="Wingdings"/>
              </a:rPr>
              <a:t> </a:t>
            </a:r>
            <a:r>
              <a:rPr lang="en-US" sz="3400">
                <a:latin typeface="Times New Roman" pitchFamily="18" charset="0"/>
                <a:cs typeface="Times New Roman" pitchFamily="18" charset="0"/>
              </a:rPr>
              <a:t>Tìm hiểu thêm về Trương Định.</a:t>
            </a:r>
          </a:p>
          <a:p>
            <a:pPr algn="just">
              <a:lnSpc>
                <a:spcPct val="180000"/>
              </a:lnSpc>
            </a:pPr>
            <a:r>
              <a:rPr lang="en-US" sz="3400">
                <a:latin typeface="Times New Roman" pitchFamily="18" charset="0"/>
                <a:cs typeface="Times New Roman" pitchFamily="18" charset="0"/>
                <a:sym typeface="Wingdings"/>
              </a:rPr>
              <a:t> </a:t>
            </a:r>
            <a:r>
              <a:rPr lang="en-US" sz="3400">
                <a:latin typeface="Times New Roman" pitchFamily="18" charset="0"/>
                <a:cs typeface="Times New Roman" pitchFamily="18" charset="0"/>
              </a:rPr>
              <a:t>Chuẩn bị : Nguyễn Trường Tộ mong muốn canh tân đất nước.</a:t>
            </a:r>
          </a:p>
        </p:txBody>
      </p:sp>
      <p:cxnSp>
        <p:nvCxnSpPr>
          <p:cNvPr id="7" name="Straight Connector 6"/>
          <p:cNvCxnSpPr/>
          <p:nvPr/>
        </p:nvCxnSpPr>
        <p:spPr>
          <a:xfrm>
            <a:off x="0" y="1148593"/>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5549174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9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2" descr="0 (5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172" y="3906441"/>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0 (5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315938"/>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774147" y="2714656"/>
            <a:ext cx="302419"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8" name="AutoShape 16"/>
          <p:cNvSpPr>
            <a:spLocks noChangeArrowheads="1"/>
          </p:cNvSpPr>
          <p:nvPr/>
        </p:nvSpPr>
        <p:spPr bwMode="auto">
          <a:xfrm>
            <a:off x="3557430" y="3252787"/>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9" name="AutoShape 18"/>
          <p:cNvSpPr>
            <a:spLocks noChangeArrowheads="1"/>
          </p:cNvSpPr>
          <p:nvPr/>
        </p:nvSpPr>
        <p:spPr bwMode="auto">
          <a:xfrm>
            <a:off x="1394223" y="2800350"/>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0" name="AutoShape 19"/>
          <p:cNvSpPr>
            <a:spLocks noChangeArrowheads="1"/>
          </p:cNvSpPr>
          <p:nvPr/>
        </p:nvSpPr>
        <p:spPr bwMode="auto">
          <a:xfrm>
            <a:off x="4913172" y="4083843"/>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1" name="AutoShape 23"/>
          <p:cNvSpPr>
            <a:spLocks noChangeArrowheads="1"/>
          </p:cNvSpPr>
          <p:nvPr/>
        </p:nvSpPr>
        <p:spPr bwMode="auto">
          <a:xfrm>
            <a:off x="304800" y="1634820"/>
            <a:ext cx="251222"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2" name="AutoShape 26"/>
          <p:cNvSpPr>
            <a:spLocks noChangeArrowheads="1"/>
          </p:cNvSpPr>
          <p:nvPr/>
        </p:nvSpPr>
        <p:spPr bwMode="auto">
          <a:xfrm>
            <a:off x="2651522" y="417195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3" name="AutoShape 27"/>
          <p:cNvSpPr>
            <a:spLocks noChangeArrowheads="1"/>
          </p:cNvSpPr>
          <p:nvPr/>
        </p:nvSpPr>
        <p:spPr bwMode="auto">
          <a:xfrm>
            <a:off x="925357" y="1083146"/>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4" name="AutoShape 28"/>
          <p:cNvSpPr>
            <a:spLocks noChangeArrowheads="1"/>
          </p:cNvSpPr>
          <p:nvPr/>
        </p:nvSpPr>
        <p:spPr bwMode="auto">
          <a:xfrm>
            <a:off x="2182416" y="34290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5" name="AutoShape 29"/>
          <p:cNvSpPr>
            <a:spLocks noChangeArrowheads="1"/>
          </p:cNvSpPr>
          <p:nvPr/>
        </p:nvSpPr>
        <p:spPr bwMode="auto">
          <a:xfrm>
            <a:off x="5589389" y="36576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6" name="AutoShape 30"/>
          <p:cNvSpPr>
            <a:spLocks noChangeArrowheads="1"/>
          </p:cNvSpPr>
          <p:nvPr/>
        </p:nvSpPr>
        <p:spPr bwMode="auto">
          <a:xfrm>
            <a:off x="8042076" y="1778198"/>
            <a:ext cx="317897"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7" name="AutoShape 31"/>
          <p:cNvSpPr>
            <a:spLocks noChangeArrowheads="1"/>
          </p:cNvSpPr>
          <p:nvPr/>
        </p:nvSpPr>
        <p:spPr bwMode="auto">
          <a:xfrm>
            <a:off x="1863328" y="956334"/>
            <a:ext cx="319088"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8" name="AutoShape 33"/>
          <p:cNvSpPr>
            <a:spLocks noChangeArrowheads="1"/>
          </p:cNvSpPr>
          <p:nvPr/>
        </p:nvSpPr>
        <p:spPr bwMode="auto">
          <a:xfrm>
            <a:off x="1457326" y="19431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9" name="AutoShape 34"/>
          <p:cNvSpPr>
            <a:spLocks noChangeArrowheads="1"/>
          </p:cNvSpPr>
          <p:nvPr/>
        </p:nvSpPr>
        <p:spPr bwMode="auto">
          <a:xfrm>
            <a:off x="2797970" y="724025"/>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0" name="AutoShape 35"/>
          <p:cNvSpPr>
            <a:spLocks noChangeArrowheads="1"/>
          </p:cNvSpPr>
          <p:nvPr/>
        </p:nvSpPr>
        <p:spPr bwMode="auto">
          <a:xfrm>
            <a:off x="6497226" y="1348699"/>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1" name="AutoShape 37"/>
          <p:cNvSpPr>
            <a:spLocks noChangeArrowheads="1"/>
          </p:cNvSpPr>
          <p:nvPr/>
        </p:nvSpPr>
        <p:spPr bwMode="auto">
          <a:xfrm>
            <a:off x="837009" y="384062"/>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2" name="AutoShape 38"/>
          <p:cNvSpPr>
            <a:spLocks noChangeArrowheads="1"/>
          </p:cNvSpPr>
          <p:nvPr/>
        </p:nvSpPr>
        <p:spPr bwMode="auto">
          <a:xfrm>
            <a:off x="5715000" y="783771"/>
            <a:ext cx="188119"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3" name="AutoShape 40"/>
          <p:cNvSpPr>
            <a:spLocks noChangeArrowheads="1"/>
          </p:cNvSpPr>
          <p:nvPr/>
        </p:nvSpPr>
        <p:spPr bwMode="auto">
          <a:xfrm>
            <a:off x="3775314" y="1025996"/>
            <a:ext cx="189310"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4" name="AutoShape 41"/>
          <p:cNvSpPr>
            <a:spLocks noChangeArrowheads="1"/>
          </p:cNvSpPr>
          <p:nvPr/>
        </p:nvSpPr>
        <p:spPr bwMode="auto">
          <a:xfrm>
            <a:off x="8001000" y="669812"/>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5" name="AutoShape 43"/>
          <p:cNvSpPr>
            <a:spLocks noChangeArrowheads="1"/>
          </p:cNvSpPr>
          <p:nvPr/>
        </p:nvSpPr>
        <p:spPr bwMode="auto">
          <a:xfrm>
            <a:off x="7999809" y="2862479"/>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6" name="WordArt 3"/>
          <p:cNvSpPr>
            <a:spLocks noChangeArrowheads="1" noChangeShapeType="1" noTextEdit="1"/>
          </p:cNvSpPr>
          <p:nvPr/>
        </p:nvSpPr>
        <p:spPr bwMode="auto">
          <a:xfrm>
            <a:off x="1750703" y="305906"/>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CHÀO CÁC EM VÀ HẸN GẶP LẠI</a:t>
            </a: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2484"/>
          <a:stretch/>
        </p:blipFill>
        <p:spPr>
          <a:xfrm>
            <a:off x="0" y="-1"/>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400" y="1704287"/>
            <a:ext cx="8001000" cy="2467663"/>
          </a:xfrm>
          <a:prstGeom prst="rect">
            <a:avLst/>
          </a:prstGeom>
          <a:noFill/>
        </p:spPr>
        <p:txBody>
          <a:bodyPr wrap="square" rtlCol="0">
            <a:spAutoFit/>
          </a:bodyPr>
          <a:lstStyle/>
          <a:p>
            <a:pPr algn="just">
              <a:lnSpc>
                <a:spcPct val="150000"/>
              </a:lnSpc>
            </a:pPr>
            <a:r>
              <a:rPr lang="en-US" sz="3600" u="sng">
                <a:solidFill>
                  <a:srgbClr val="0000CC"/>
                </a:solidFill>
                <a:latin typeface="Times New Roman" pitchFamily="18" charset="0"/>
                <a:cs typeface="Times New Roman" pitchFamily="18" charset="0"/>
              </a:rPr>
              <a:t>Yêu cầu:</a:t>
            </a:r>
          </a:p>
          <a:p>
            <a:pPr marL="571500" indent="-571500" algn="just">
              <a:lnSpc>
                <a:spcPct val="150000"/>
              </a:lnSpc>
              <a:buFontTx/>
              <a:buChar char="-"/>
            </a:pPr>
            <a:r>
              <a:rPr lang="en-US" sz="3600">
                <a:latin typeface="Times New Roman" pitchFamily="18" charset="0"/>
                <a:cs typeface="Times New Roman" pitchFamily="18" charset="0"/>
              </a:rPr>
              <a:t>Đọc dòng chữ nhỏ (SGK/4)</a:t>
            </a:r>
          </a:p>
          <a:p>
            <a:pPr marL="571500" indent="-571500" algn="just">
              <a:lnSpc>
                <a:spcPct val="150000"/>
              </a:lnSpc>
              <a:buFontTx/>
              <a:buChar char="-"/>
            </a:pPr>
            <a:r>
              <a:rPr lang="en-US" sz="3600">
                <a:latin typeface="Times New Roman" pitchFamily="18" charset="0"/>
                <a:cs typeface="Times New Roman" pitchFamily="18" charset="0"/>
              </a:rPr>
              <a:t>Thảo luận, trả lời các câu hỏi</a:t>
            </a:r>
          </a:p>
        </p:txBody>
      </p:sp>
    </p:spTree>
    <p:extLst>
      <p:ext uri="{BB962C8B-B14F-4D97-AF65-F5344CB8AC3E}">
        <p14:creationId xmlns:p14="http://schemas.microsoft.com/office/powerpoint/2010/main" val="208255661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2484"/>
          <a:stretch/>
        </p:blipFill>
        <p:spPr>
          <a:xfrm>
            <a:off x="0" y="-1"/>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400" y="952386"/>
            <a:ext cx="8763000" cy="3901068"/>
          </a:xfrm>
          <a:prstGeom prst="rect">
            <a:avLst/>
          </a:prstGeom>
          <a:noFill/>
        </p:spPr>
        <p:txBody>
          <a:bodyPr wrap="square" rtlCol="0">
            <a:spAutoFit/>
          </a:bodyPr>
          <a:lstStyle/>
          <a:p>
            <a:pPr algn="just">
              <a:lnSpc>
                <a:spcPct val="150000"/>
              </a:lnSpc>
            </a:pPr>
            <a:r>
              <a:rPr lang="en-US" sz="3300">
                <a:latin typeface="Times New Roman" pitchFamily="18" charset="0"/>
                <a:cs typeface="Times New Roman" pitchFamily="18" charset="0"/>
              </a:rPr>
              <a:t> - Sự kiện gì xảy ra vào ngày </a:t>
            </a:r>
            <a:r>
              <a:rPr lang="en-US" sz="3300">
                <a:solidFill>
                  <a:srgbClr val="0000CC"/>
                </a:solidFill>
                <a:latin typeface="Times New Roman" pitchFamily="18" charset="0"/>
                <a:cs typeface="Times New Roman" pitchFamily="18" charset="0"/>
              </a:rPr>
              <a:t>1/9/1858</a:t>
            </a:r>
            <a:r>
              <a:rPr lang="en-US" sz="3300">
                <a:latin typeface="Times New Roman" pitchFamily="18" charset="0"/>
                <a:cs typeface="Times New Roman" pitchFamily="18" charset="0"/>
              </a:rPr>
              <a:t> ?</a:t>
            </a:r>
          </a:p>
          <a:p>
            <a:pPr algn="just">
              <a:lnSpc>
                <a:spcPct val="150000"/>
              </a:lnSpc>
            </a:pPr>
            <a:r>
              <a:rPr lang="en-US" sz="3300">
                <a:latin typeface="Times New Roman" pitchFamily="18" charset="0"/>
                <a:cs typeface="Times New Roman" pitchFamily="18" charset="0"/>
              </a:rPr>
              <a:t> - Từ đó cho đến năm 1945, nhân dân đã phản ứng như thế nào ?</a:t>
            </a:r>
          </a:p>
          <a:p>
            <a:pPr algn="just">
              <a:lnSpc>
                <a:spcPct val="150000"/>
              </a:lnSpc>
            </a:pPr>
            <a:r>
              <a:rPr lang="en-US" sz="3300">
                <a:latin typeface="Times New Roman" pitchFamily="18" charset="0"/>
                <a:cs typeface="Times New Roman" pitchFamily="18" charset="0"/>
              </a:rPr>
              <a:t> - Kể tên một số cuộc khởi nghĩa tiêu biểu của nhân dân Nam Kì.</a:t>
            </a:r>
          </a:p>
        </p:txBody>
      </p:sp>
    </p:spTree>
    <p:extLst>
      <p:ext uri="{BB962C8B-B14F-4D97-AF65-F5344CB8AC3E}">
        <p14:creationId xmlns:p14="http://schemas.microsoft.com/office/powerpoint/2010/main" val="38220967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73290"/>
            <a:ext cx="8610600" cy="3477875"/>
          </a:xfrm>
          <a:prstGeom prst="rect">
            <a:avLst/>
          </a:prstGeom>
        </p:spPr>
        <p:txBody>
          <a:bodyPr wrap="square">
            <a:spAutoFit/>
          </a:bodyPr>
          <a:lstStyle/>
          <a:p>
            <a:pPr algn="just"/>
            <a:r>
              <a:rPr lang="en-US" sz="4400" b="1">
                <a:latin typeface="Arial" pitchFamily="34" charset="0"/>
                <a:cs typeface="Arial" pitchFamily="34" charset="0"/>
                <a:sym typeface="Wingdings"/>
              </a:rPr>
              <a:t> </a:t>
            </a:r>
            <a:r>
              <a:rPr lang="en-US" sz="4400" b="1">
                <a:latin typeface="Arial" pitchFamily="34" charset="0"/>
                <a:cs typeface="Arial" pitchFamily="34" charset="0"/>
              </a:rPr>
              <a:t>Ngày </a:t>
            </a:r>
            <a:r>
              <a:rPr lang="en-US" sz="4400" b="1">
                <a:solidFill>
                  <a:srgbClr val="0000CC"/>
                </a:solidFill>
                <a:latin typeface="Arial" pitchFamily="34" charset="0"/>
                <a:cs typeface="Arial" pitchFamily="34" charset="0"/>
              </a:rPr>
              <a:t>1 – 9 – 1858</a:t>
            </a:r>
            <a:r>
              <a:rPr lang="en-US" sz="4400" b="1">
                <a:latin typeface="Arial" pitchFamily="34" charset="0"/>
                <a:cs typeface="Arial" pitchFamily="34" charset="0"/>
              </a:rPr>
              <a:t>, thực dân Pháp nổ súng mở đầu cuộc xâm lược nước ta, và từng bước xâm chiếm, biến nước ta thành thuộc địa của chúng.  </a:t>
            </a:r>
          </a:p>
        </p:txBody>
      </p:sp>
    </p:spTree>
    <p:extLst>
      <p:ext uri="{BB962C8B-B14F-4D97-AF65-F5344CB8AC3E}">
        <p14:creationId xmlns:p14="http://schemas.microsoft.com/office/powerpoint/2010/main" val="255154902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819150"/>
            <a:ext cx="8763000" cy="3477875"/>
          </a:xfrm>
          <a:prstGeom prst="rect">
            <a:avLst/>
          </a:prstGeom>
          <a:noFill/>
        </p:spPr>
        <p:txBody>
          <a:bodyPr wrap="square" rtlCol="0">
            <a:spAutoFit/>
          </a:bodyPr>
          <a:lstStyle/>
          <a:p>
            <a:pPr algn="just"/>
            <a:r>
              <a:rPr lang="en-US" sz="4400" b="1">
                <a:latin typeface="Times New Roman" pitchFamily="18" charset="0"/>
                <a:cs typeface="Times New Roman" pitchFamily="18" charset="0"/>
              </a:rPr>
              <a:t> Từ đó cho đến năm 1945, nhân dân đã kiên cường đấu tranh, dũng cảm đứng lên chống thực dân Pháp xâm lược và đô hộ, quyết giành lại độc lập dân tộc.</a:t>
            </a:r>
          </a:p>
        </p:txBody>
      </p:sp>
    </p:spTree>
    <p:extLst>
      <p:ext uri="{BB962C8B-B14F-4D97-AF65-F5344CB8AC3E}">
        <p14:creationId xmlns:p14="http://schemas.microsoft.com/office/powerpoint/2010/main" val="13187287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763000" cy="4832092"/>
          </a:xfrm>
          <a:prstGeom prst="rect">
            <a:avLst/>
          </a:prstGeom>
          <a:noFill/>
        </p:spPr>
        <p:txBody>
          <a:bodyPr wrap="square" rtlCol="0">
            <a:spAutoFit/>
          </a:bodyPr>
          <a:lstStyle/>
          <a:p>
            <a:pPr algn="just"/>
            <a:r>
              <a:rPr lang="en-US" sz="4400" b="1">
                <a:latin typeface="Arial" pitchFamily="34" charset="0"/>
                <a:cs typeface="Arial" pitchFamily="34" charset="0"/>
                <a:sym typeface="Wingdings"/>
              </a:rPr>
              <a:t></a:t>
            </a:r>
            <a:r>
              <a:rPr lang="en-US" sz="4400" b="1">
                <a:latin typeface="Arial" pitchFamily="34" charset="0"/>
                <a:cs typeface="Arial" pitchFamily="34" charset="0"/>
              </a:rPr>
              <a:t> Một số cuộc khởi nghĩa tiêu biểu của nhân dân Nam Kì : khởi nghĩa Nguyễn Hữu Huân, Võ Duy Dương, Nguyễn Trường Tộ,... </a:t>
            </a:r>
            <a:r>
              <a:rPr lang="en-US" sz="4400" b="1">
                <a:solidFill>
                  <a:srgbClr val="0000CC"/>
                </a:solidFill>
                <a:latin typeface="Arial" pitchFamily="34" charset="0"/>
                <a:cs typeface="Arial" pitchFamily="34" charset="0"/>
              </a:rPr>
              <a:t>Lớn nhất phong trào kháng chiến dưới sự chỉ huy của Trương Định.</a:t>
            </a:r>
          </a:p>
        </p:txBody>
      </p:sp>
    </p:spTree>
    <p:extLst>
      <p:ext uri="{BB962C8B-B14F-4D97-AF65-F5344CB8AC3E}">
        <p14:creationId xmlns:p14="http://schemas.microsoft.com/office/powerpoint/2010/main" val="364955339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ập tin:Trương Định.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953000" y="-2"/>
            <a:ext cx="4191000" cy="5159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9050"/>
            <a:ext cx="4648200" cy="5262979"/>
          </a:xfrm>
          <a:prstGeom prst="rect">
            <a:avLst/>
          </a:prstGeom>
          <a:noFill/>
        </p:spPr>
        <p:txBody>
          <a:bodyPr wrap="square" rtlCol="0">
            <a:spAutoFit/>
          </a:bodyPr>
          <a:lstStyle/>
          <a:p>
            <a:pPr algn="just">
              <a:lnSpc>
                <a:spcPct val="150000"/>
              </a:lnSpc>
            </a:pPr>
            <a:r>
              <a:rPr lang="en-US" sz="3200">
                <a:solidFill>
                  <a:srgbClr val="FF0000"/>
                </a:solidFill>
                <a:latin typeface="Times New Roman" pitchFamily="18" charset="0"/>
                <a:cs typeface="Times New Roman" pitchFamily="18" charset="0"/>
              </a:rPr>
              <a:t>- Trương Công Định</a:t>
            </a:r>
          </a:p>
          <a:p>
            <a:pPr algn="just">
              <a:lnSpc>
                <a:spcPct val="150000"/>
              </a:lnSpc>
            </a:pPr>
            <a:r>
              <a:rPr lang="en-US" sz="3200">
                <a:latin typeface="Times New Roman" pitchFamily="18" charset="0"/>
                <a:cs typeface="Times New Roman" pitchFamily="18" charset="0"/>
              </a:rPr>
              <a:t>- Trương Đăng Định</a:t>
            </a:r>
          </a:p>
          <a:p>
            <a:pPr algn="just">
              <a:lnSpc>
                <a:spcPct val="150000"/>
              </a:lnSpc>
            </a:pPr>
            <a:r>
              <a:rPr lang="en-US" sz="3200">
                <a:solidFill>
                  <a:srgbClr val="00CC00"/>
                </a:solidFill>
                <a:latin typeface="Times New Roman" pitchFamily="18" charset="0"/>
                <a:cs typeface="Times New Roman" pitchFamily="18" charset="0"/>
              </a:rPr>
              <a:t>- Sinh tại Quảng Ngãi</a:t>
            </a:r>
          </a:p>
          <a:p>
            <a:pPr algn="just">
              <a:lnSpc>
                <a:spcPct val="150000"/>
              </a:lnSpc>
            </a:pPr>
            <a:r>
              <a:rPr lang="en-US" sz="3200">
                <a:solidFill>
                  <a:srgbClr val="0000CC"/>
                </a:solidFill>
                <a:latin typeface="Times New Roman" pitchFamily="18" charset="0"/>
                <a:cs typeface="Times New Roman" pitchFamily="18" charset="0"/>
              </a:rPr>
              <a:t>- Là một lãnh tụ nghĩa quân chống Pháp giai đoạn 1859 – 1864, thời vua Tự Đức. </a:t>
            </a:r>
          </a:p>
        </p:txBody>
      </p:sp>
    </p:spTree>
    <p:extLst>
      <p:ext uri="{BB962C8B-B14F-4D97-AF65-F5344CB8AC3E}">
        <p14:creationId xmlns:p14="http://schemas.microsoft.com/office/powerpoint/2010/main" val="20784305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3830</TotalTime>
  <Words>900</Words>
  <Application>Microsoft Office PowerPoint</Application>
  <PresentationFormat>On-screen Show (16:9)</PresentationFormat>
  <Paragraphs>64</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Bình Tây Đại Nguyên Soái Trương Định</dc:title>
  <dc:creator>ASUS;Phương Thảo</dc:creator>
  <cp:lastModifiedBy>MyPC</cp:lastModifiedBy>
  <cp:revision>441</cp:revision>
  <dcterms:created xsi:type="dcterms:W3CDTF">2014-09-16T11:54:17Z</dcterms:created>
  <dcterms:modified xsi:type="dcterms:W3CDTF">2021-09-19T09:59:34Z</dcterms:modified>
  <cp:category>Lịch sử</cp:category>
</cp:coreProperties>
</file>